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3" r:id="rId1"/>
  </p:sldMasterIdLst>
  <p:notesMasterIdLst>
    <p:notesMasterId r:id="rId10"/>
  </p:notesMasterIdLst>
  <p:handoutMasterIdLst>
    <p:handoutMasterId r:id="rId11"/>
  </p:handoutMasterIdLst>
  <p:sldIdLst>
    <p:sldId id="302" r:id="rId2"/>
    <p:sldId id="282" r:id="rId3"/>
    <p:sldId id="262" r:id="rId4"/>
    <p:sldId id="297" r:id="rId5"/>
    <p:sldId id="261" r:id="rId6"/>
    <p:sldId id="291" r:id="rId7"/>
    <p:sldId id="267" r:id="rId8"/>
    <p:sldId id="288" r:id="rId9"/>
  </p:sldIdLst>
  <p:sldSz cx="9144000" cy="6858000" type="screen4x3"/>
  <p:notesSz cx="7102475" cy="93694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3399"/>
    <a:srgbClr val="00CC00"/>
    <a:srgbClr val="0000CC"/>
    <a:srgbClr val="A50021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19" autoAdjust="0"/>
    <p:restoredTop sz="99290" autoAdjust="0"/>
  </p:normalViewPr>
  <p:slideViewPr>
    <p:cSldViewPr>
      <p:cViewPr varScale="1">
        <p:scale>
          <a:sx n="90" d="100"/>
          <a:sy n="90" d="100"/>
        </p:scale>
        <p:origin x="19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8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8383" cy="46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8" tIns="47060" rIns="94118" bIns="47060" numCol="1" anchor="t" anchorCtr="0" compatLnSpc="1">
            <a:prstTxWarp prst="textNoShape">
              <a:avLst/>
            </a:prstTxWarp>
          </a:bodyPr>
          <a:lstStyle>
            <a:lvl1pPr defTabSz="941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485" y="0"/>
            <a:ext cx="3078383" cy="46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8" tIns="47060" rIns="94118" bIns="47060" numCol="1" anchor="t" anchorCtr="0" compatLnSpc="1">
            <a:prstTxWarp prst="textNoShape">
              <a:avLst/>
            </a:prstTxWarp>
          </a:bodyPr>
          <a:lstStyle>
            <a:lvl1pPr algn="r" defTabSz="941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99034"/>
            <a:ext cx="3078383" cy="46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8" tIns="47060" rIns="94118" bIns="47060" numCol="1" anchor="b" anchorCtr="0" compatLnSpc="1">
            <a:prstTxWarp prst="textNoShape">
              <a:avLst/>
            </a:prstTxWarp>
          </a:bodyPr>
          <a:lstStyle>
            <a:lvl1pPr defTabSz="941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485" y="8899034"/>
            <a:ext cx="3078383" cy="46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8" tIns="47060" rIns="94118" bIns="47060" numCol="1" anchor="b" anchorCtr="0" compatLnSpc="1">
            <a:prstTxWarp prst="textNoShape">
              <a:avLst/>
            </a:prstTxWarp>
          </a:bodyPr>
          <a:lstStyle>
            <a:lvl1pPr algn="r" defTabSz="941275">
              <a:defRPr sz="1200"/>
            </a:lvl1pPr>
          </a:lstStyle>
          <a:p>
            <a:pPr>
              <a:defRPr/>
            </a:pPr>
            <a:fld id="{F59EEBB8-D409-4AAA-90A4-64ABB5C04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30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383" cy="468792"/>
          </a:xfrm>
          <a:prstGeom prst="rect">
            <a:avLst/>
          </a:prstGeom>
        </p:spPr>
        <p:txBody>
          <a:bodyPr vert="horz" lIns="92364" tIns="46182" rIns="92364" bIns="46182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485" y="0"/>
            <a:ext cx="3078383" cy="468792"/>
          </a:xfrm>
          <a:prstGeom prst="rect">
            <a:avLst/>
          </a:prstGeom>
        </p:spPr>
        <p:txBody>
          <a:bodyPr vert="horz" lIns="92364" tIns="46182" rIns="92364" bIns="46182" rtlCol="0"/>
          <a:lstStyle>
            <a:lvl1pPr algn="r">
              <a:defRPr sz="1200" smtClean="0"/>
            </a:lvl1pPr>
          </a:lstStyle>
          <a:p>
            <a:pPr>
              <a:defRPr/>
            </a:pPr>
            <a:fld id="{B42161F2-E6FD-4B77-B409-DDA54DCCDD5C}" type="datetimeFigureOut">
              <a:rPr lang="en-US"/>
              <a:pPr>
                <a:defRPr/>
              </a:pPr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8088" y="701675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64" tIns="46182" rIns="92364" bIns="4618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891" y="4451118"/>
            <a:ext cx="5680693" cy="4215922"/>
          </a:xfrm>
          <a:prstGeom prst="rect">
            <a:avLst/>
          </a:prstGeom>
        </p:spPr>
        <p:txBody>
          <a:bodyPr vert="horz" lIns="92364" tIns="46182" rIns="92364" bIns="4618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9034"/>
            <a:ext cx="3078383" cy="468792"/>
          </a:xfrm>
          <a:prstGeom prst="rect">
            <a:avLst/>
          </a:prstGeom>
        </p:spPr>
        <p:txBody>
          <a:bodyPr vert="horz" lIns="92364" tIns="46182" rIns="92364" bIns="46182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485" y="8899034"/>
            <a:ext cx="3078383" cy="468792"/>
          </a:xfrm>
          <a:prstGeom prst="rect">
            <a:avLst/>
          </a:prstGeom>
        </p:spPr>
        <p:txBody>
          <a:bodyPr vert="horz" lIns="92364" tIns="46182" rIns="92364" bIns="46182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8C6B927-7ED9-4AF0-94C8-AB5CE8F33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01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4DAFC2-856E-4509-96F4-7EC05023B2D0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89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1EC43B-82E9-4144-BCB1-E666A141E6B1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68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C6B927-7ED9-4AF0-94C8-AB5CE8F33A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52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5CC7D5-58B8-4DB7-982D-CE788CA85FB2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08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287212-FF3C-44CF-A6EE-40EC49131D32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49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554BC52A-1972-4A0A-A3A1-E90A127CDC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0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ipe/>
      </p:transition>
    </mc:Choice>
    <mc:Fallback xmlns="">
      <p:transition advClick="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1FB2EF23-F5F0-434C-9A02-9CC5018D17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7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ipe/>
      </p:transition>
    </mc:Choice>
    <mc:Fallback xmlns="">
      <p:transition advClick="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1FB2EF23-F5F0-434C-9A02-9CC5018D17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543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ipe/>
      </p:transition>
    </mc:Choice>
    <mc:Fallback xmlns="">
      <p:transition advClick="0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FB2EF23-F5F0-434C-9A02-9CC5018D17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5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ipe/>
      </p:transition>
    </mc:Choice>
    <mc:Fallback xmlns="">
      <p:transition advClick="0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FB2EF23-F5F0-434C-9A02-9CC5018D17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694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ipe/>
      </p:transition>
    </mc:Choice>
    <mc:Fallback xmlns="">
      <p:transition advClick="0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FB2EF23-F5F0-434C-9A02-9CC5018D17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2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ipe/>
      </p:transition>
    </mc:Choice>
    <mc:Fallback xmlns="">
      <p:transition advClick="0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9960F-6AF1-4697-A09B-3D55EF7D85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0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ipe/>
      </p:transition>
    </mc:Choice>
    <mc:Fallback xmlns="">
      <p:transition advClick="0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CC68C-A6EC-491C-8D4A-96383CAF54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7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ipe/>
      </p:transition>
    </mc:Choice>
    <mc:Fallback xmlns="">
      <p:transition advClick="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C227F-089A-4E0D-9E1E-95C30EAFBC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9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ipe/>
      </p:transition>
    </mc:Choice>
    <mc:Fallback xmlns="">
      <p:transition advClick="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C4C98183-6738-425E-84C2-DB17716734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2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ipe/>
      </p:transition>
    </mc:Choice>
    <mc:Fallback xmlns="">
      <p:transition advClick="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50C57E7E-4FED-41E2-8E02-9BE928E40C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0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ipe/>
      </p:transition>
    </mc:Choice>
    <mc:Fallback xmlns="">
      <p:transition advClick="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384229AC-EDB1-4940-97C4-F770A5600C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3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ipe/>
      </p:transition>
    </mc:Choice>
    <mc:Fallback xmlns="">
      <p:transition advClick="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25175-183E-4A57-BD99-E2AB9DE9BE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3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ipe/>
      </p:transition>
    </mc:Choice>
    <mc:Fallback xmlns="">
      <p:transition advClick="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7D94F-C201-4495-94F4-5F51BDE6AF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1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ipe/>
      </p:transition>
    </mc:Choice>
    <mc:Fallback xmlns="">
      <p:transition advClick="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C778EA-C4DD-49FD-8E83-0DF6803C36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9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ipe/>
      </p:transition>
    </mc:Choice>
    <mc:Fallback xmlns="">
      <p:transition advClick="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FB2EF23-F5F0-434C-9A02-9CC5018D17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3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ipe/>
      </p:transition>
    </mc:Choice>
    <mc:Fallback xmlns="">
      <p:transition advClick="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54000"/>
                <a:lumOff val="46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1FB2EF23-F5F0-434C-9A02-9CC5018D17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7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  <p:sldLayoutId id="2147484156" r:id="rId13"/>
    <p:sldLayoutId id="2147484157" r:id="rId14"/>
    <p:sldLayoutId id="2147484158" r:id="rId15"/>
    <p:sldLayoutId id="2147484159" r:id="rId16"/>
  </p:sldLayoutIdLst>
  <mc:AlternateContent xmlns:mc="http://schemas.openxmlformats.org/markup-compatibility/2006" xmlns:p14="http://schemas.microsoft.com/office/powerpoint/2010/main">
    <mc:Choice Requires="p14">
      <p:transition p14:dur="10" advClick="0">
        <p:wipe/>
      </p:transition>
    </mc:Choice>
    <mc:Fallback xmlns="">
      <p:transition advClick="0">
        <p:wip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bg1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013C2CBB-FBA9-4601-A756-927997BF9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471AD1B6-2D6A-41A3-AAFA-548C3C82B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008B2D67-18BC-46CD-B558-71B0C027A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02349D49-844A-4732-B74F-A633E4F90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C6B70679-34C8-45DA-A982-7C94DB2A8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058DE69F-ECB5-46CD-B0CD-526CB7A7D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5A106322-670F-4CE5-96C6-5779E42C3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841566A8-C662-4164-8DAC-4ECE012DD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8AA41139-9478-4631-83AC-CACF510E2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2757AEA2-47D3-4F15-8965-CF5ACB9FB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9A724763-FC28-428A-8C6C-22C1D04F2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5A6B8103-BF34-4758-A663-1060D0D05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BCE9E2B0-1FB5-4D63-ABD1-0C645BFDD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A54B10D-23ED-48C3-B878-DB4D22D70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32"/>
            <a:ext cx="1767505" cy="6853285"/>
            <a:chOff x="6627813" y="195454"/>
            <a:chExt cx="1952625" cy="5678297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427FE77E-63C3-43BF-91DD-60C1C11D9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904C998C-3D2D-42D6-B78F-9ABE6D4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23E5FB0C-0803-42A2-8F72-7BADB103F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62E2BC20-5586-4EAB-B00A-9D8A4C1DC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8D072118-6DC0-4325-84D1-9A091A947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B301CE86-EB1F-4CCB-A241-E55CEC25E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BC6F83ED-79B1-4B8A-859B-688CBBD36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25AF9289-F5D5-458E-9690-F41146DE0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A36A93EA-AE44-4149-90F1-741509CC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99944D26-7135-409D-9254-8A82B14BD3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98086B18-EF68-4DCB-94D7-3E3928D40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B8EF7AB5-060E-4C7D-BB79-E2A671C52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72EA7E7A-2786-4974-974E-596DF2412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6">
            <a:extLst>
              <a:ext uri="{FF2B5EF4-FFF2-40B4-BE49-F238E27FC236}">
                <a16:creationId xmlns:a16="http://schemas.microsoft.com/office/drawing/2014/main" id="{1C84F1F1-4602-447E-9A65-91C7D6D2E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78077" y="1318591"/>
            <a:ext cx="4350697" cy="42208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700" b="1" dirty="0">
                <a:solidFill>
                  <a:schemeClr val="accent6">
                    <a:lumMod val="75000"/>
                  </a:schemeClr>
                </a:solidFill>
              </a:rPr>
              <a:t>Powerful Partnership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idx="1"/>
          </p:nvPr>
        </p:nvSpPr>
        <p:spPr>
          <a:xfrm>
            <a:off x="5891286" y="1871831"/>
            <a:ext cx="2313426" cy="31998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Robinson Oil Corporation</a:t>
            </a:r>
          </a:p>
          <a:p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  <a:p>
            <a:pPr marL="0" lvl="1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317EBE3-FF86-4DA1-BC9A-331F7F214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4D43EC1-35FA-4FC3-8526-F655CEB09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2897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1" descr="CALIFORNIA DELIVERY ASSOCIATION">
            <a:extLst>
              <a:ext uri="{FF2B5EF4-FFF2-40B4-BE49-F238E27FC236}">
                <a16:creationId xmlns:a16="http://schemas.microsoft.com/office/drawing/2014/main" id="{DD88F8D2-A3B1-4ADB-94A9-D5184F2F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984" y="3811829"/>
            <a:ext cx="1705523" cy="58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95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793">
        <p:wipe/>
      </p:transition>
    </mc:Choice>
    <mc:Fallback xmlns="">
      <p:transition advClick="0" advTm="6793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br>
              <a:rPr lang="en-US" sz="3600" b="1" dirty="0">
                <a:solidFill>
                  <a:srgbClr val="A500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br>
              <a:rPr lang="en-US" sz="3600" b="1" dirty="0">
                <a:solidFill>
                  <a:srgbClr val="A500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br>
              <a:rPr lang="en-US" sz="3600" b="1" dirty="0">
                <a:solidFill>
                  <a:srgbClr val="A500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br>
              <a:rPr lang="en-US" sz="3600" b="1" dirty="0">
                <a:solidFill>
                  <a:srgbClr val="A500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br>
              <a:rPr lang="en-US" sz="3600" b="1" dirty="0">
                <a:solidFill>
                  <a:srgbClr val="A500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br>
              <a:rPr lang="en-US" sz="5400" b="1" dirty="0">
                <a:solidFill>
                  <a:srgbClr val="A50021"/>
                </a:solidFill>
              </a:rPr>
            </a:b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389515" y="847963"/>
            <a:ext cx="6591985" cy="3777622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latin typeface="+mj-lt"/>
                <a:ea typeface="Tahoma" pitchFamily="34" charset="0"/>
                <a:cs typeface="Tahoma" pitchFamily="34" charset="0"/>
              </a:rPr>
              <a:t>Labor costs of driver taking time to fuel</a:t>
            </a:r>
          </a:p>
          <a:p>
            <a:pPr eaLnBrk="1" hangingPunct="1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latin typeface="+mj-lt"/>
                <a:ea typeface="Tahoma" pitchFamily="34" charset="0"/>
                <a:cs typeface="Tahoma" pitchFamily="34" charset="0"/>
              </a:rPr>
              <a:t>Lost productivity</a:t>
            </a:r>
          </a:p>
          <a:p>
            <a:pPr eaLnBrk="1" hangingPunct="1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latin typeface="+mj-lt"/>
                <a:ea typeface="Tahoma" pitchFamily="34" charset="0"/>
                <a:cs typeface="Tahoma" pitchFamily="34" charset="0"/>
              </a:rPr>
              <a:t>Accounting costs of tracking data &amp; processing invoices</a:t>
            </a:r>
          </a:p>
          <a:p>
            <a:pPr eaLnBrk="1" hangingPunct="1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latin typeface="+mj-lt"/>
                <a:ea typeface="Tahoma" pitchFamily="34" charset="0"/>
                <a:cs typeface="Tahoma" pitchFamily="34" charset="0"/>
              </a:rPr>
              <a:t>Abuse of fuel cards usage</a:t>
            </a:r>
          </a:p>
          <a:p>
            <a:pPr eaLnBrk="1" hangingPunct="1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latin typeface="+mj-lt"/>
                <a:ea typeface="Tahoma" pitchFamily="34" charset="0"/>
                <a:cs typeface="Tahoma" pitchFamily="34" charset="0"/>
              </a:rPr>
              <a:t>Hidden costs of national fleet fuel programs</a:t>
            </a:r>
          </a:p>
          <a:p>
            <a:pPr eaLnBrk="1" hangingPunct="1"/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63992" y="4854070"/>
            <a:ext cx="881575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8000"/>
                </a:solidFill>
                <a:latin typeface="+mj-lt"/>
                <a:ea typeface="Tahoma" pitchFamily="34" charset="0"/>
                <a:cs typeface="Tahoma" pitchFamily="34" charset="0"/>
              </a:rPr>
              <a:t>We’ll help you </a:t>
            </a:r>
            <a:r>
              <a:rPr lang="en-US" sz="2800" i="1" dirty="0">
                <a:solidFill>
                  <a:srgbClr val="008000"/>
                </a:solidFill>
                <a:latin typeface="+mj-lt"/>
                <a:ea typeface="Tahoma" pitchFamily="34" charset="0"/>
                <a:cs typeface="Tahoma" pitchFamily="34" charset="0"/>
              </a:rPr>
              <a:t>LOWER</a:t>
            </a:r>
            <a:r>
              <a:rPr lang="en-US" sz="2800" dirty="0">
                <a:solidFill>
                  <a:srgbClr val="008000"/>
                </a:solidFill>
                <a:latin typeface="+mj-lt"/>
                <a:ea typeface="Tahoma" pitchFamily="34" charset="0"/>
                <a:cs typeface="Tahoma" pitchFamily="34" charset="0"/>
              </a:rPr>
              <a:t> your cost of fueling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952369" y="5601668"/>
            <a:ext cx="723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latin typeface="Ink Free" panose="03080402000500000000" pitchFamily="66" charset="0"/>
                <a:ea typeface="Tahoma" pitchFamily="34" charset="0"/>
                <a:cs typeface="Tahoma" pitchFamily="34" charset="0"/>
              </a:rPr>
              <a:t>Keeping your business moving, one tank at a time.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6355143"/>
            <a:ext cx="2045546" cy="44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85925" y="239988"/>
            <a:ext cx="7380547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u="sng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Events that Impact Your Bottom Line</a:t>
            </a:r>
            <a:endParaRPr lang="en-US" sz="3200" u="sng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3352800" y="381001"/>
            <a:ext cx="5181600" cy="56388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sz="1800" dirty="0">
              <a:solidFill>
                <a:srgbClr val="A5002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200"/>
              </a:spcBef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Driver Identification (DID/Pin number)verification</a:t>
            </a:r>
          </a:p>
          <a:p>
            <a:pPr eaLnBrk="1" hangingPunct="1">
              <a:lnSpc>
                <a:spcPct val="120000"/>
              </a:lnSpc>
              <a:spcBef>
                <a:spcPts val="200"/>
              </a:spcBef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Restrict Products *</a:t>
            </a:r>
          </a:p>
          <a:p>
            <a:pPr eaLnBrk="1" hangingPunct="1">
              <a:lnSpc>
                <a:spcPct val="120000"/>
              </a:lnSpc>
              <a:spcBef>
                <a:spcPts val="200"/>
              </a:spcBef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Limit number of gallons per fueling</a:t>
            </a:r>
          </a:p>
          <a:p>
            <a:pPr eaLnBrk="1" hangingPunct="1">
              <a:lnSpc>
                <a:spcPct val="120000"/>
              </a:lnSpc>
              <a:spcBef>
                <a:spcPts val="200"/>
              </a:spcBef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Limit number of daily transactions</a:t>
            </a:r>
          </a:p>
          <a:p>
            <a:pPr eaLnBrk="1" hangingPunct="1">
              <a:lnSpc>
                <a:spcPct val="120000"/>
              </a:lnSpc>
              <a:spcBef>
                <a:spcPts val="200"/>
              </a:spcBef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E-receipts (real time)</a:t>
            </a:r>
          </a:p>
          <a:p>
            <a:pPr eaLnBrk="1" hangingPunct="1">
              <a:lnSpc>
                <a:spcPct val="120000"/>
              </a:lnSpc>
              <a:spcBef>
                <a:spcPts val="200"/>
              </a:spcBef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Restrict time of day and day of week card can be used</a:t>
            </a:r>
          </a:p>
          <a:p>
            <a:pPr eaLnBrk="1" hangingPunct="1">
              <a:lnSpc>
                <a:spcPct val="120000"/>
              </a:lnSpc>
              <a:spcBef>
                <a:spcPts val="200"/>
              </a:spcBef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Limit number of gallons per day/week/month by card</a:t>
            </a:r>
          </a:p>
          <a:p>
            <a:pPr eaLnBrk="1" hangingPunct="1">
              <a:lnSpc>
                <a:spcPct val="120000"/>
              </a:lnSpc>
              <a:spcBef>
                <a:spcPts val="200"/>
              </a:spcBef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Restrict sites/states card can access</a:t>
            </a:r>
          </a:p>
          <a:p>
            <a:pPr eaLnBrk="1" hangingPunct="1">
              <a:lnSpc>
                <a:spcPct val="120000"/>
              </a:lnSpc>
              <a:spcBef>
                <a:spcPts val="200"/>
              </a:spcBef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Email notification when attempts are made outside of the profile YOU create</a:t>
            </a:r>
          </a:p>
          <a:p>
            <a:pPr marL="0" indent="0" eaLnBrk="1" hangingPunct="1">
              <a:lnSpc>
                <a:spcPct val="120000"/>
              </a:lnSpc>
              <a:spcBef>
                <a:spcPts val="200"/>
              </a:spcBef>
              <a:buClr>
                <a:srgbClr val="008000"/>
              </a:buClr>
              <a:buNone/>
            </a:pPr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marL="0" indent="0" eaLnBrk="1" hangingPunct="1">
              <a:lnSpc>
                <a:spcPct val="120000"/>
              </a:lnSpc>
              <a:spcBef>
                <a:spcPts val="200"/>
              </a:spcBef>
              <a:buClr>
                <a:srgbClr val="008000"/>
              </a:buClr>
              <a:buNone/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*Not all sites have product restriction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solidFill>
                <a:srgbClr val="A50021"/>
              </a:solidFill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28600" y="762000"/>
            <a:ext cx="2743200" cy="1200329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spc="150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SECURITY CONTROLS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4A255E-B337-4D46-A3A1-70334EA75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6355143"/>
            <a:ext cx="2045546" cy="44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0737D0-506B-4FC2-9CBA-5CED75E0C10C}"/>
              </a:ext>
            </a:extLst>
          </p:cNvPr>
          <p:cNvSpPr txBox="1"/>
          <p:nvPr/>
        </p:nvSpPr>
        <p:spPr>
          <a:xfrm>
            <a:off x="930023" y="2514600"/>
            <a:ext cx="20110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YOU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        are in control: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ipe/>
      </p:transition>
    </mc:Choice>
    <mc:Fallback xmlns="">
      <p:transition advClick="0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609601"/>
            <a:ext cx="5410200" cy="5486400"/>
          </a:xfrm>
        </p:spPr>
        <p:txBody>
          <a:bodyPr>
            <a:normAutofit/>
          </a:bodyPr>
          <a:lstStyle/>
          <a:p>
            <a:pPr marL="377190" indent="-285750">
              <a:lnSpc>
                <a:spcPts val="3000"/>
              </a:lnSpc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n-US" sz="1900" b="1" spc="-130" dirty="0">
                <a:latin typeface="+mj-lt"/>
                <a:ea typeface="Tahoma" pitchFamily="34" charset="0"/>
                <a:cs typeface="Tahoma" pitchFamily="34" charset="0"/>
              </a:rPr>
              <a:t>   Single Card </a:t>
            </a:r>
          </a:p>
          <a:p>
            <a:pPr marL="54864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en-US" sz="1900" dirty="0">
                <a:latin typeface="+mj-lt"/>
                <a:ea typeface="Tahoma" pitchFamily="34" charset="0"/>
                <a:cs typeface="Tahoma" pitchFamily="34" charset="0"/>
              </a:rPr>
              <a:t>Best serves small fleets whose employees drive the same unit </a:t>
            </a:r>
          </a:p>
          <a:p>
            <a:pPr marL="548640" indent="0">
              <a:lnSpc>
                <a:spcPts val="2300"/>
              </a:lnSpc>
              <a:spcBef>
                <a:spcPts val="20"/>
              </a:spcBef>
              <a:buNone/>
            </a:pPr>
            <a:r>
              <a:rPr lang="en-US" sz="1900" dirty="0">
                <a:latin typeface="+mj-lt"/>
                <a:ea typeface="Tahoma" pitchFamily="34" charset="0"/>
                <a:cs typeface="Tahoma" pitchFamily="34" charset="0"/>
              </a:rPr>
              <a:t>each day. The card could be assigned to the employee or to the </a:t>
            </a:r>
          </a:p>
          <a:p>
            <a:pPr marL="54864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en-US" sz="1900" spc="-20" dirty="0">
                <a:latin typeface="+mj-lt"/>
                <a:ea typeface="Tahoma" pitchFamily="34" charset="0"/>
                <a:cs typeface="Tahoma" pitchFamily="34" charset="0"/>
              </a:rPr>
              <a:t>vehicle. </a:t>
            </a:r>
          </a:p>
          <a:p>
            <a:pPr marL="548640" indent="-457200">
              <a:lnSpc>
                <a:spcPts val="3100"/>
              </a:lnSpc>
              <a:spcBef>
                <a:spcPts val="3235"/>
              </a:spcBef>
              <a:buClr>
                <a:srgbClr val="006600"/>
              </a:buClr>
              <a:buFont typeface="Wingdings" panose="05000000000000000000" pitchFamily="2" charset="2"/>
              <a:buChar char=""/>
            </a:pPr>
            <a:r>
              <a:rPr lang="en-US" sz="1900" b="1" spc="-90" dirty="0">
                <a:latin typeface="+mj-lt"/>
                <a:ea typeface="Tahoma" pitchFamily="34" charset="0"/>
                <a:cs typeface="Tahoma" pitchFamily="34" charset="0"/>
              </a:rPr>
              <a:t>Floating Driver I.D. </a:t>
            </a:r>
          </a:p>
          <a:p>
            <a:pPr marL="548640" indent="0">
              <a:lnSpc>
                <a:spcPts val="2300"/>
              </a:lnSpc>
              <a:spcBef>
                <a:spcPts val="505"/>
              </a:spcBef>
              <a:buNone/>
            </a:pPr>
            <a:r>
              <a:rPr lang="en-US" sz="1900" dirty="0">
                <a:latin typeface="+mj-lt"/>
                <a:ea typeface="Tahoma" pitchFamily="34" charset="0"/>
                <a:cs typeface="Tahoma" pitchFamily="34" charset="0"/>
              </a:rPr>
              <a:t>Better for larger fleets, or for fleets whose employees change </a:t>
            </a:r>
          </a:p>
          <a:p>
            <a:pPr marL="548640" indent="0">
              <a:lnSpc>
                <a:spcPts val="2300"/>
              </a:lnSpc>
              <a:spcBef>
                <a:spcPts val="15"/>
              </a:spcBef>
              <a:buNone/>
            </a:pPr>
            <a:r>
              <a:rPr lang="en-US" sz="1900" dirty="0">
                <a:latin typeface="+mj-lt"/>
                <a:ea typeface="Tahoma" pitchFamily="34" charset="0"/>
                <a:cs typeface="Tahoma" pitchFamily="34" charset="0"/>
              </a:rPr>
              <a:t>units regularly. The card is assigned to the vehicle and each </a:t>
            </a:r>
          </a:p>
          <a:p>
            <a:pPr marL="54864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en-US" sz="1900" dirty="0">
                <a:latin typeface="+mj-lt"/>
                <a:ea typeface="Tahoma" pitchFamily="34" charset="0"/>
                <a:cs typeface="Tahoma" pitchFamily="34" charset="0"/>
              </a:rPr>
              <a:t>employee gets a personal Driver ID (DID). This allows your drivers to rotate vehicles, while still tracking vehicle consumption &amp; see which driver fueled each unit. </a:t>
            </a:r>
          </a:p>
          <a:p>
            <a:pPr marL="548640" indent="0">
              <a:lnSpc>
                <a:spcPts val="2300"/>
              </a:lnSpc>
              <a:spcBef>
                <a:spcPts val="0"/>
              </a:spcBef>
            </a:pPr>
            <a:endParaRPr lang="en-US" sz="2800" dirty="0">
              <a:solidFill>
                <a:srgbClr val="000000"/>
              </a:solidFill>
              <a:latin typeface="Arial" panose="22635452340000000000" pitchFamily="2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F048B7-B182-40AC-A8C6-C2CA6ADD4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6355143"/>
            <a:ext cx="2045546" cy="44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F5D91C08-944C-44B2-8329-31D4A101E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2743200" cy="1200329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spc="150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Fleet Card Options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E611A8DE-DDB0-46B5-9F79-795A920A2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42088">
            <a:off x="646072" y="3878877"/>
            <a:ext cx="2767013" cy="203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ipe/>
      </p:transition>
    </mc:Choice>
    <mc:Fallback xmlns="">
      <p:transition advClick="0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6031930" y="152400"/>
            <a:ext cx="3112069" cy="721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1600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285750" indent="-285750">
              <a:spcBef>
                <a:spcPct val="50000"/>
              </a:spcBef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  <a:ea typeface="Tahoma" pitchFamily="34" charset="0"/>
                <a:cs typeface="Tahoma" pitchFamily="34" charset="0"/>
              </a:rPr>
              <a:t>Card summary</a:t>
            </a:r>
          </a:p>
          <a:p>
            <a:pPr marL="285750" indent="-285750">
              <a:spcBef>
                <a:spcPct val="50000"/>
              </a:spcBef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  <a:ea typeface="Tahoma" pitchFamily="34" charset="0"/>
                <a:cs typeface="Tahoma" pitchFamily="34" charset="0"/>
              </a:rPr>
              <a:t>Vehicle summary</a:t>
            </a:r>
          </a:p>
          <a:p>
            <a:pPr marL="285750" indent="-285750">
              <a:spcBef>
                <a:spcPct val="50000"/>
              </a:spcBef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  <a:ea typeface="Tahoma" pitchFamily="34" charset="0"/>
                <a:cs typeface="Tahoma" pitchFamily="34" charset="0"/>
              </a:rPr>
              <a:t>Separate by department/location</a:t>
            </a:r>
          </a:p>
          <a:p>
            <a:pPr marL="285750" indent="-285750">
              <a:spcBef>
                <a:spcPct val="50000"/>
              </a:spcBef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  <a:ea typeface="Tahoma" pitchFamily="34" charset="0"/>
                <a:cs typeface="Tahoma" pitchFamily="34" charset="0"/>
              </a:rPr>
              <a:t>MPG &amp; CPM calculation</a:t>
            </a:r>
          </a:p>
          <a:p>
            <a:pPr marL="285750" indent="-285750">
              <a:spcBef>
                <a:spcPct val="50000"/>
              </a:spcBef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  <a:ea typeface="Tahoma" pitchFamily="34" charset="0"/>
                <a:cs typeface="Tahoma" pitchFamily="34" charset="0"/>
              </a:rPr>
              <a:t>Tax summary</a:t>
            </a:r>
          </a:p>
          <a:p>
            <a:pPr marL="285750" indent="-285750">
              <a:spcBef>
                <a:spcPct val="50000"/>
              </a:spcBef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  <a:ea typeface="Tahoma" pitchFamily="34" charset="0"/>
                <a:cs typeface="Tahoma" pitchFamily="34" charset="0"/>
              </a:rPr>
              <a:t>Available electronically</a:t>
            </a:r>
          </a:p>
          <a:p>
            <a:pPr marL="285750" indent="-285750">
              <a:spcBef>
                <a:spcPct val="50000"/>
              </a:spcBef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  <a:ea typeface="Tahoma" pitchFamily="34" charset="0"/>
                <a:cs typeface="Tahoma" pitchFamily="34" charset="0"/>
              </a:rPr>
              <a:t>Customized reports downloadable to your fleet management software</a:t>
            </a:r>
          </a:p>
          <a:p>
            <a:pPr marL="285750" indent="-285750">
              <a:spcBef>
                <a:spcPct val="50000"/>
              </a:spcBef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  <a:ea typeface="Tahoma" pitchFamily="34" charset="0"/>
                <a:cs typeface="Tahoma" pitchFamily="34" charset="0"/>
              </a:rPr>
              <a:t>Customized invoicing per your specifications</a:t>
            </a:r>
          </a:p>
          <a:p>
            <a:pPr marL="285750" indent="-285750">
              <a:spcBef>
                <a:spcPct val="50000"/>
              </a:spcBef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  <a:ea typeface="Tahoma" pitchFamily="34" charset="0"/>
                <a:cs typeface="Tahoma" pitchFamily="34" charset="0"/>
              </a:rPr>
              <a:t>NO FEES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1600" b="1" dirty="0">
              <a:solidFill>
                <a:srgbClr val="A5002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219" name="Picture 11"/>
          <p:cNvPicPr>
            <a:picLocks noChangeAspect="1" noChangeArrowheads="1"/>
          </p:cNvPicPr>
          <p:nvPr/>
        </p:nvPicPr>
        <p:blipFill>
          <a:blip r:embed="rId3" cstate="print"/>
          <a:srcRect l="626" t="13487" r="38750" b="10001"/>
          <a:stretch>
            <a:fillRect/>
          </a:stretch>
        </p:blipFill>
        <p:spPr bwMode="auto">
          <a:xfrm>
            <a:off x="457200" y="2372478"/>
            <a:ext cx="5446558" cy="387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7635FC-2C5D-48C0-AD91-B5D6F9F82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6355143"/>
            <a:ext cx="2045546" cy="44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id="{AF2E92C5-B521-474C-8F49-005A82421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2743200" cy="1200329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spc="150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Detailed Invoicing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ipe/>
      </p:transition>
    </mc:Choice>
    <mc:Fallback xmlns="">
      <p:transition advClick="0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280880"/>
            <a:ext cx="8077200" cy="591312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chemeClr val="accent6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Who is Robinson Oil Corporation?</a:t>
            </a:r>
            <a:br>
              <a:rPr lang="en-US" sz="3100" b="1" dirty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850308"/>
            <a:ext cx="8001000" cy="4864692"/>
          </a:xfrm>
        </p:spPr>
        <p:txBody>
          <a:bodyPr>
            <a:normAutofit/>
          </a:bodyPr>
          <a:lstStyle/>
          <a:p>
            <a:pPr lvl="1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US" sz="1900" dirty="0">
                <a:latin typeface="+mj-lt"/>
                <a:ea typeface="Tahoma" pitchFamily="34" charset="0"/>
                <a:cs typeface="Tahoma" pitchFamily="34" charset="0"/>
              </a:rPr>
              <a:t>Doing business for over 80 years</a:t>
            </a:r>
          </a:p>
          <a:p>
            <a:pPr lvl="2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US" sz="1900" dirty="0">
                <a:latin typeface="+mj-lt"/>
                <a:ea typeface="Tahoma" pitchFamily="34" charset="0"/>
                <a:cs typeface="Tahoma" pitchFamily="34" charset="0"/>
              </a:rPr>
              <a:t>Member of CFN Fleetwide and Pacific Pride (allowing total flexibility at Cardlock sites &amp; Retail locations)</a:t>
            </a:r>
          </a:p>
          <a:p>
            <a:pPr lvl="3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US" sz="1900" dirty="0">
                <a:latin typeface="+mj-lt"/>
                <a:ea typeface="Tahoma" pitchFamily="34" charset="0"/>
                <a:cs typeface="Tahoma" pitchFamily="34" charset="0"/>
              </a:rPr>
              <a:t>Owns and operates 36 fueling locations under flagship brand “Rotten Robbie”</a:t>
            </a:r>
          </a:p>
          <a:p>
            <a:pPr lvl="6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US" sz="1900" dirty="0">
                <a:latin typeface="+mj-lt"/>
                <a:ea typeface="Tahoma" pitchFamily="34" charset="0"/>
                <a:cs typeface="Tahoma" pitchFamily="34" charset="0"/>
              </a:rPr>
              <a:t>Personalized Customer Service</a:t>
            </a:r>
          </a:p>
          <a:p>
            <a:pPr lvl="8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US" sz="1900" dirty="0">
                <a:latin typeface="+mj-lt"/>
                <a:ea typeface="Tahoma" pitchFamily="34" charset="0"/>
                <a:cs typeface="Tahoma" pitchFamily="34" charset="0"/>
              </a:rPr>
              <a:t>Technology supporting online account management and Electronic Data Transfer per your specifications</a:t>
            </a:r>
          </a:p>
          <a:p>
            <a:pPr>
              <a:buNone/>
            </a:pPr>
            <a:endParaRPr lang="en-US" sz="2400" dirty="0">
              <a:solidFill>
                <a:srgbClr val="A5002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A77457-2E1B-4915-99B0-2E5A18E24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6355143"/>
            <a:ext cx="2045546" cy="44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D49FBF8B-26A6-491B-89F1-4898AC69C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85" y="3417196"/>
            <a:ext cx="1701160" cy="24159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C6D037-A532-447C-8C09-AFED17A27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60" y="3796527"/>
            <a:ext cx="1701160" cy="1027546"/>
          </a:xfrm>
          <a:prstGeom prst="rect">
            <a:avLst/>
          </a:prstGeom>
        </p:spPr>
      </p:pic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D6A24D61-3C8E-42BE-9B88-7E30FDD3EC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239" y="4993620"/>
            <a:ext cx="2286961" cy="113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5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ipe/>
      </p:transition>
    </mc:Choice>
    <mc:Fallback xmlns="">
      <p:transition advClick="0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3826" y="404019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sz="3100" b="1" dirty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br>
              <a:rPr lang="en-US" sz="3100" b="1" dirty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br>
              <a:rPr lang="en-US" sz="3100" b="1" dirty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br>
              <a:rPr lang="en-US" sz="3100" b="1" dirty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br>
              <a:rPr lang="en-US" sz="3100" b="1" dirty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br>
              <a:rPr lang="en-US" sz="5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46" name="Rectangle 5"/>
          <p:cNvSpPr>
            <a:spLocks noGrp="1" noChangeArrowheads="1"/>
          </p:cNvSpPr>
          <p:nvPr>
            <p:ph idx="1"/>
          </p:nvPr>
        </p:nvSpPr>
        <p:spPr>
          <a:xfrm>
            <a:off x="2171015" y="968893"/>
            <a:ext cx="6591985" cy="3777622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n-US" sz="2100" dirty="0">
                <a:latin typeface="Tahoma" pitchFamily="34" charset="0"/>
                <a:ea typeface="Tahoma" pitchFamily="34" charset="0"/>
                <a:cs typeface="Tahoma" pitchFamily="34" charset="0"/>
              </a:rPr>
              <a:t>A company dedicated to providing outstanding customer service - we treat all our customers with respect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n-US" sz="2100" dirty="0">
                <a:latin typeface="Tahoma" pitchFamily="34" charset="0"/>
                <a:ea typeface="Tahoma" pitchFamily="34" charset="0"/>
                <a:cs typeface="Tahoma" pitchFamily="34" charset="0"/>
              </a:rPr>
              <a:t>A company that has invested in the latest technology to provide the most flexible Fleet Fueling accounting program available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n-US" sz="2100" dirty="0">
                <a:latin typeface="Tahoma" pitchFamily="34" charset="0"/>
                <a:ea typeface="Tahoma" pitchFamily="34" charset="0"/>
                <a:cs typeface="Tahoma" pitchFamily="34" charset="0"/>
              </a:rPr>
              <a:t>A company committed to ongoing growth &amp; improvement</a:t>
            </a:r>
          </a:p>
          <a:p>
            <a:pPr eaLnBrk="1" hangingPunct="1"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n-US" sz="2100" dirty="0">
                <a:latin typeface="Tahoma" pitchFamily="34" charset="0"/>
                <a:ea typeface="Tahoma" pitchFamily="34" charset="0"/>
                <a:cs typeface="Tahoma" pitchFamily="34" charset="0"/>
              </a:rPr>
              <a:t>A company that hires proven industry leaders - we value our employees</a:t>
            </a:r>
          </a:p>
          <a:p>
            <a:pPr eaLnBrk="1" hangingPunct="1"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n-US" sz="2100" dirty="0">
                <a:latin typeface="Tahoma" pitchFamily="34" charset="0"/>
                <a:ea typeface="Tahoma" pitchFamily="34" charset="0"/>
                <a:cs typeface="Tahoma" pitchFamily="34" charset="0"/>
              </a:rPr>
              <a:t>A company who understands that growth comes by providing maximum value to its customers</a:t>
            </a:r>
          </a:p>
          <a:p>
            <a:pPr eaLnBrk="1" hangingPunct="1">
              <a:buFontTx/>
              <a:buNone/>
            </a:pPr>
            <a:endParaRPr lang="en-US" sz="2800" dirty="0">
              <a:solidFill>
                <a:srgbClr val="A50021"/>
              </a:solidFill>
              <a:latin typeface="Arial Black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8B36D3-3EC3-46D9-AA3A-DC384DD13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6355143"/>
            <a:ext cx="2045546" cy="44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A group of people posing for a photo next to a helicopter&#10;&#10;Description automatically generated with medium confidence">
            <a:extLst>
              <a:ext uri="{FF2B5EF4-FFF2-40B4-BE49-F238E27FC236}">
                <a16:creationId xmlns:a16="http://schemas.microsoft.com/office/drawing/2014/main" id="{C4D8B994-B2B9-4AAC-803C-00D65A1E6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487" y="4631356"/>
            <a:ext cx="2993056" cy="1978621"/>
          </a:xfrm>
          <a:prstGeom prst="rect">
            <a:avLst/>
          </a:prstGeom>
        </p:spPr>
      </p:pic>
      <p:sp>
        <p:nvSpPr>
          <p:cNvPr id="12" name="Title 5">
            <a:extLst>
              <a:ext uri="{FF2B5EF4-FFF2-40B4-BE49-F238E27FC236}">
                <a16:creationId xmlns:a16="http://schemas.microsoft.com/office/drawing/2014/main" id="{42461ED9-4234-40E4-BAD8-E057C439B275}"/>
              </a:ext>
            </a:extLst>
          </p:cNvPr>
          <p:cNvSpPr txBox="1">
            <a:spLocks/>
          </p:cNvSpPr>
          <p:nvPr/>
        </p:nvSpPr>
        <p:spPr>
          <a:xfrm>
            <a:off x="533400" y="280880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Who is Robinson Oil Corporation?</a:t>
            </a:r>
            <a:br>
              <a:rPr lang="en-US" sz="2800" b="1" dirty="0">
                <a:solidFill>
                  <a:srgbClr val="003399"/>
                </a:solidFill>
                <a:ea typeface="Tahoma" pitchFamily="34" charset="0"/>
                <a:cs typeface="Tahoma" pitchFamily="34" charset="0"/>
              </a:rPr>
            </a:b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ipe/>
      </p:transition>
    </mc:Choice>
    <mc:Fallback xmlns="">
      <p:transition advClick="0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14400" y="2148110"/>
            <a:ext cx="2667000" cy="1280890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Powerful Partnership</a:t>
            </a:r>
            <a:br>
              <a:rPr lang="en-US" sz="3200" b="1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800600" y="762000"/>
            <a:ext cx="4038600" cy="4434840"/>
          </a:xfrm>
        </p:spPr>
        <p:txBody>
          <a:bodyPr>
            <a:normAutofit/>
          </a:bodyPr>
          <a:lstStyle/>
          <a:p>
            <a:pPr lvl="0">
              <a:buClr>
                <a:srgbClr val="629DD1"/>
              </a:buClr>
            </a:pPr>
            <a:endParaRPr lang="en-US" sz="2000" dirty="0">
              <a:solidFill>
                <a:srgbClr val="242852"/>
              </a:solidFill>
            </a:endParaRPr>
          </a:p>
          <a:p>
            <a:pPr lvl="0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Reduce fuel costs: Save time and money  </a:t>
            </a:r>
          </a:p>
          <a:p>
            <a:pPr lvl="0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Online fleet fuel account management </a:t>
            </a:r>
          </a:p>
          <a:p>
            <a:pPr lvl="0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Electronic data transfer</a:t>
            </a:r>
          </a:p>
          <a:p>
            <a:pPr lvl="0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Designated account specialists</a:t>
            </a:r>
          </a:p>
          <a:p>
            <a:pPr lvl="0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Flexible security controls…YOU DECIDE</a:t>
            </a:r>
          </a:p>
          <a:p>
            <a:pPr lvl="0">
              <a:buClr>
                <a:srgbClr val="629DD1"/>
              </a:buClr>
            </a:pPr>
            <a:endParaRPr lang="en-US" sz="2000" dirty="0">
              <a:solidFill>
                <a:srgbClr val="242852"/>
              </a:solidFill>
            </a:endParaRPr>
          </a:p>
          <a:p>
            <a:pPr lvl="0">
              <a:buClr>
                <a:srgbClr val="629DD1"/>
              </a:buClr>
            </a:pPr>
            <a:endParaRPr lang="en-US" sz="2000" dirty="0">
              <a:solidFill>
                <a:srgbClr val="242852"/>
              </a:solidFill>
            </a:endParaRPr>
          </a:p>
          <a:p>
            <a:pPr lvl="0">
              <a:buClr>
                <a:srgbClr val="629DD1"/>
              </a:buClr>
            </a:pPr>
            <a:endParaRPr lang="en-US" sz="2000" dirty="0">
              <a:solidFill>
                <a:srgbClr val="242852"/>
              </a:solidFill>
            </a:endParaRPr>
          </a:p>
          <a:p>
            <a:pPr lvl="0">
              <a:buClr>
                <a:srgbClr val="629DD1"/>
              </a:buClr>
            </a:pPr>
            <a:endParaRPr lang="en-US" sz="2000" dirty="0">
              <a:solidFill>
                <a:srgbClr val="242852"/>
              </a:solidFill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C316DC-0241-483E-BAC9-23D19F64F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6355143"/>
            <a:ext cx="2045546" cy="44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295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ipe/>
      </p:transition>
    </mc:Choice>
    <mc:Fallback xmlns="">
      <p:transition advClick="0">
        <p:wip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9800</TotalTime>
  <Words>451</Words>
  <Application>Microsoft Office PowerPoint</Application>
  <PresentationFormat>On-screen Show (4:3)</PresentationFormat>
  <Paragraphs>76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Century Gothic</vt:lpstr>
      <vt:lpstr>Ink Free</vt:lpstr>
      <vt:lpstr>Tahoma</vt:lpstr>
      <vt:lpstr>Wingdings</vt:lpstr>
      <vt:lpstr>Wingdings 3</vt:lpstr>
      <vt:lpstr>Wisp</vt:lpstr>
      <vt:lpstr>Powerful Partnership</vt:lpstr>
      <vt:lpstr>      </vt:lpstr>
      <vt:lpstr>PowerPoint Presentation</vt:lpstr>
      <vt:lpstr>PowerPoint Presentation</vt:lpstr>
      <vt:lpstr>PowerPoint Presentation</vt:lpstr>
      <vt:lpstr>Who is Robinson Oil Corporation? </vt:lpstr>
      <vt:lpstr>      </vt:lpstr>
      <vt:lpstr>Powerful Partnership </vt:lpstr>
    </vt:vector>
  </TitlesOfParts>
  <Company>Sierra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Sierra Energy</dc:creator>
  <cp:lastModifiedBy>Debi Biggers</cp:lastModifiedBy>
  <cp:revision>190</cp:revision>
  <cp:lastPrinted>2013-04-17T03:42:33Z</cp:lastPrinted>
  <dcterms:created xsi:type="dcterms:W3CDTF">2007-02-20T16:41:48Z</dcterms:created>
  <dcterms:modified xsi:type="dcterms:W3CDTF">2021-08-25T14:51:41Z</dcterms:modified>
</cp:coreProperties>
</file>