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5" r:id="rId1"/>
  </p:sldMasterIdLst>
  <p:notesMasterIdLst>
    <p:notesMasterId r:id="rId39"/>
  </p:notesMasterIdLst>
  <p:handoutMasterIdLst>
    <p:handoutMasterId r:id="rId40"/>
  </p:handoutMasterIdLst>
  <p:sldIdLst>
    <p:sldId id="260" r:id="rId2"/>
    <p:sldId id="301" r:id="rId3"/>
    <p:sldId id="317" r:id="rId4"/>
    <p:sldId id="305" r:id="rId5"/>
    <p:sldId id="306" r:id="rId6"/>
    <p:sldId id="307" r:id="rId7"/>
    <p:sldId id="308" r:id="rId8"/>
    <p:sldId id="313" r:id="rId9"/>
    <p:sldId id="314" r:id="rId10"/>
    <p:sldId id="312" r:id="rId11"/>
    <p:sldId id="337" r:id="rId12"/>
    <p:sldId id="316" r:id="rId13"/>
    <p:sldId id="340" r:id="rId14"/>
    <p:sldId id="318" r:id="rId15"/>
    <p:sldId id="286" r:id="rId16"/>
    <p:sldId id="310" r:id="rId17"/>
    <p:sldId id="336" r:id="rId18"/>
    <p:sldId id="270" r:id="rId19"/>
    <p:sldId id="268" r:id="rId20"/>
    <p:sldId id="309" r:id="rId21"/>
    <p:sldId id="329" r:id="rId22"/>
    <p:sldId id="332" r:id="rId23"/>
    <p:sldId id="330" r:id="rId24"/>
    <p:sldId id="333" r:id="rId25"/>
    <p:sldId id="334" r:id="rId26"/>
    <p:sldId id="335" r:id="rId27"/>
    <p:sldId id="321" r:id="rId28"/>
    <p:sldId id="341" r:id="rId29"/>
    <p:sldId id="322" r:id="rId30"/>
    <p:sldId id="323" r:id="rId31"/>
    <p:sldId id="324" r:id="rId32"/>
    <p:sldId id="326" r:id="rId33"/>
    <p:sldId id="325" r:id="rId34"/>
    <p:sldId id="327" r:id="rId35"/>
    <p:sldId id="328" r:id="rId36"/>
    <p:sldId id="331" r:id="rId37"/>
    <p:sldId id="293" r:id="rId3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ica Urbina" initials="AU" lastIdx="2" clrIdx="0">
    <p:extLst>
      <p:ext uri="{19B8F6BF-5375-455C-9EA6-DF929625EA0E}">
        <p15:presenceInfo xmlns:p15="http://schemas.microsoft.com/office/powerpoint/2012/main" userId="S-1-5-21-1183410011-315148721-4070163015-2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76220" autoAdjust="0"/>
  </p:normalViewPr>
  <p:slideViewPr>
    <p:cSldViewPr snapToGrid="0">
      <p:cViewPr varScale="1">
        <p:scale>
          <a:sx n="79" d="100"/>
          <a:sy n="79" d="100"/>
        </p:scale>
        <p:origin x="211" y="24"/>
      </p:cViewPr>
      <p:guideLst>
        <p:guide orient="horz" pos="2160"/>
        <p:guide pos="3840"/>
      </p:guideLst>
    </p:cSldViewPr>
  </p:slideViewPr>
  <p:outlineViewPr>
    <p:cViewPr>
      <p:scale>
        <a:sx n="33" d="100"/>
        <a:sy n="33" d="100"/>
      </p:scale>
      <p:origin x="0" y="-17088"/>
    </p:cViewPr>
  </p:outlineViewPr>
  <p:notesTextViewPr>
    <p:cViewPr>
      <p:scale>
        <a:sx n="3" d="2"/>
        <a:sy n="3" d="2"/>
      </p:scale>
      <p:origin x="0" y="0"/>
    </p:cViewPr>
  </p:notesTextViewPr>
  <p:sorterViewPr>
    <p:cViewPr>
      <p:scale>
        <a:sx n="100" d="100"/>
        <a:sy n="100" d="100"/>
      </p:scale>
      <p:origin x="0" y="-372"/>
    </p:cViewPr>
  </p:sorterViewPr>
  <p:notesViewPr>
    <p:cSldViewPr snapToGrid="0">
      <p:cViewPr varScale="1">
        <p:scale>
          <a:sx n="89" d="100"/>
          <a:sy n="89" d="100"/>
        </p:scale>
        <p:origin x="375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33CA83-89C9-4785-A847-30C782D9A3B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DFB561-50F6-4651-B1D4-59442E012D8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FD2C49-F935-41C2-9679-846F83FAB633}" type="datetimeFigureOut">
              <a:rPr lang="en-US" smtClean="0"/>
              <a:t>2/6/2019</a:t>
            </a:fld>
            <a:endParaRPr lang="en-US"/>
          </a:p>
        </p:txBody>
      </p:sp>
      <p:sp>
        <p:nvSpPr>
          <p:cNvPr id="4" name="Footer Placeholder 3">
            <a:extLst>
              <a:ext uri="{FF2B5EF4-FFF2-40B4-BE49-F238E27FC236}">
                <a16:creationId xmlns:a16="http://schemas.microsoft.com/office/drawing/2014/main" id="{B5EDA3D8-3947-46BC-AA84-7AB1B9596AD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C15D94-316F-4F80-AA44-F8E1F611327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8ABCBB-85B1-47F5-83CA-C826799919F7}" type="slidenum">
              <a:rPr lang="en-US" smtClean="0"/>
              <a:t>‹#›</a:t>
            </a:fld>
            <a:endParaRPr lang="en-US"/>
          </a:p>
        </p:txBody>
      </p:sp>
    </p:spTree>
    <p:extLst>
      <p:ext uri="{BB962C8B-B14F-4D97-AF65-F5344CB8AC3E}">
        <p14:creationId xmlns:p14="http://schemas.microsoft.com/office/powerpoint/2010/main" val="30321859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CC00A6E-AFDC-4E37-85E3-A1BCA2120978}" type="datetimeFigureOut">
              <a:rPr lang="en-US" smtClean="0"/>
              <a:pPr/>
              <a:t>2/6/2019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F87C145-3E62-46B9-B149-9547AD222616}" type="slidenum">
              <a:rPr lang="en-US" smtClean="0"/>
              <a:pPr/>
              <a:t>‹#›</a:t>
            </a:fld>
            <a:endParaRPr lang="en-US"/>
          </a:p>
        </p:txBody>
      </p:sp>
    </p:spTree>
    <p:extLst>
      <p:ext uri="{BB962C8B-B14F-4D97-AF65-F5344CB8AC3E}">
        <p14:creationId xmlns:p14="http://schemas.microsoft.com/office/powerpoint/2010/main" val="20391716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eginfo.legislature.ca.gov/faces/billNavClient.xhtml?bill_id=201920200AB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leginfo.legislature.ca.gov/faces/billNavClient.xhtml?bill_id=201920200AB7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a:t>
            </a:fld>
            <a:endParaRPr lang="en-US"/>
          </a:p>
        </p:txBody>
      </p:sp>
    </p:spTree>
    <p:extLst>
      <p:ext uri="{BB962C8B-B14F-4D97-AF65-F5344CB8AC3E}">
        <p14:creationId xmlns:p14="http://schemas.microsoft.com/office/powerpoint/2010/main" val="230374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10</a:t>
            </a:fld>
            <a:endParaRPr lang="en-US"/>
          </a:p>
        </p:txBody>
      </p:sp>
    </p:spTree>
    <p:extLst>
      <p:ext uri="{BB962C8B-B14F-4D97-AF65-F5344CB8AC3E}">
        <p14:creationId xmlns:p14="http://schemas.microsoft.com/office/powerpoint/2010/main" val="389548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11</a:t>
            </a:fld>
            <a:endParaRPr lang="en-US"/>
          </a:p>
        </p:txBody>
      </p:sp>
    </p:spTree>
    <p:extLst>
      <p:ext uri="{BB962C8B-B14F-4D97-AF65-F5344CB8AC3E}">
        <p14:creationId xmlns:p14="http://schemas.microsoft.com/office/powerpoint/2010/main" val="308670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12</a:t>
            </a:fld>
            <a:endParaRPr lang="en-US"/>
          </a:p>
        </p:txBody>
      </p:sp>
    </p:spTree>
    <p:extLst>
      <p:ext uri="{BB962C8B-B14F-4D97-AF65-F5344CB8AC3E}">
        <p14:creationId xmlns:p14="http://schemas.microsoft.com/office/powerpoint/2010/main" val="174150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13</a:t>
            </a:fld>
            <a:endParaRPr lang="en-US"/>
          </a:p>
        </p:txBody>
      </p:sp>
    </p:spTree>
    <p:extLst>
      <p:ext uri="{BB962C8B-B14F-4D97-AF65-F5344CB8AC3E}">
        <p14:creationId xmlns:p14="http://schemas.microsoft.com/office/powerpoint/2010/main" val="22005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14</a:t>
            </a:fld>
            <a:endParaRPr lang="en-US"/>
          </a:p>
        </p:txBody>
      </p:sp>
    </p:spTree>
    <p:extLst>
      <p:ext uri="{BB962C8B-B14F-4D97-AF65-F5344CB8AC3E}">
        <p14:creationId xmlns:p14="http://schemas.microsoft.com/office/powerpoint/2010/main" val="2736583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REVIEW THE PRIMARY DECISION POST-DYNAMEX WHICH ADD TO THE DYNAMEX DECISION OR OTHERWISE AFFECT YOUR MISCLASSIFICATION RISK BY COMPLICATING EFFORTS AT INDIVIDUAL ARBITRATION</a:t>
            </a:r>
          </a:p>
        </p:txBody>
      </p:sp>
      <p:sp>
        <p:nvSpPr>
          <p:cNvPr id="4" name="Slide Number Placeholder 3"/>
          <p:cNvSpPr>
            <a:spLocks noGrp="1"/>
          </p:cNvSpPr>
          <p:nvPr>
            <p:ph type="sldNum" sz="quarter" idx="10"/>
          </p:nvPr>
        </p:nvSpPr>
        <p:spPr/>
        <p:txBody>
          <a:bodyPr/>
          <a:lstStyle/>
          <a:p>
            <a:fld id="{BF87C145-3E62-46B9-B149-9547AD222616}" type="slidenum">
              <a:rPr lang="en-US" smtClean="0"/>
              <a:pPr/>
              <a:t>15</a:t>
            </a:fld>
            <a:endParaRPr lang="en-US"/>
          </a:p>
        </p:txBody>
      </p:sp>
    </p:spTree>
    <p:extLst>
      <p:ext uri="{BB962C8B-B14F-4D97-AF65-F5344CB8AC3E}">
        <p14:creationId xmlns:p14="http://schemas.microsoft.com/office/powerpoint/2010/main" val="214531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4</a:t>
            </a:r>
            <a:r>
              <a:rPr lang="en-US" i="0" baseline="30000" dirty="0"/>
              <a:t>th</a:t>
            </a:r>
            <a:r>
              <a:rPr lang="en-US" i="0" dirty="0"/>
              <a:t> District Court of Appeals</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16</a:t>
            </a:fld>
            <a:endParaRPr lang="en-US"/>
          </a:p>
        </p:txBody>
      </p:sp>
    </p:spTree>
    <p:extLst>
      <p:ext uri="{BB962C8B-B14F-4D97-AF65-F5344CB8AC3E}">
        <p14:creationId xmlns:p14="http://schemas.microsoft.com/office/powerpoint/2010/main" val="2725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4</a:t>
            </a:r>
            <a:r>
              <a:rPr lang="en-US" i="0" baseline="30000" dirty="0"/>
              <a:t>th</a:t>
            </a:r>
            <a:r>
              <a:rPr lang="en-US" i="0" dirty="0"/>
              <a:t> District Court of Appeal.</a:t>
            </a:r>
          </a:p>
          <a:p>
            <a:endParaRPr lang="en-US" i="0" dirty="0"/>
          </a:p>
          <a:p>
            <a:r>
              <a:rPr lang="en-US" i="0" dirty="0"/>
              <a:t>The California Supreme Court denied review of </a:t>
            </a:r>
            <a:r>
              <a:rPr lang="en-US" i="0" dirty="0" err="1"/>
              <a:t>Equilon</a:t>
            </a:r>
            <a:r>
              <a:rPr lang="en-US" i="0" dirty="0"/>
              <a:t> in July of 2018</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17</a:t>
            </a:fld>
            <a:endParaRPr lang="en-US"/>
          </a:p>
        </p:txBody>
      </p:sp>
    </p:spTree>
    <p:extLst>
      <p:ext uri="{BB962C8B-B14F-4D97-AF65-F5344CB8AC3E}">
        <p14:creationId xmlns:p14="http://schemas.microsoft.com/office/powerpoint/2010/main" val="254781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District Court of Appeal, 28 Cal.App.5</a:t>
            </a:r>
            <a:r>
              <a:rPr lang="en-US" baseline="30000" dirty="0"/>
              <a:t>th</a:t>
            </a:r>
            <a:r>
              <a:rPr lang="en-US" dirty="0"/>
              <a:t> 558, filed 10/22/18.  Certified for Partial Publication as modified on denial for Rehearing 11/13/2018.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Dynamex</a:t>
            </a:r>
            <a:r>
              <a:rPr lang="en-US" sz="1200" b="0" i="0" u="none" strike="noStrike" kern="1200" baseline="0" dirty="0">
                <a:solidFill>
                  <a:schemeClr val="tx1"/>
                </a:solidFill>
                <a:latin typeface="+mn-lt"/>
                <a:ea typeface="+mn-ea"/>
                <a:cs typeface="+mn-cs"/>
              </a:rPr>
              <a:t> "suffer or permit to work" standard for determining whether a worker is properly considered an employee or an independent contractor applies to wage order claims, and the </a:t>
            </a:r>
            <a:r>
              <a:rPr lang="en-US" sz="1200" b="0" i="1" u="none" strike="noStrike" kern="1200" baseline="0" dirty="0" err="1">
                <a:solidFill>
                  <a:schemeClr val="tx1"/>
                </a:solidFill>
                <a:latin typeface="+mn-lt"/>
                <a:ea typeface="+mn-ea"/>
                <a:cs typeface="+mn-cs"/>
              </a:rPr>
              <a:t>Borello</a:t>
            </a:r>
            <a:r>
              <a:rPr lang="en-US" sz="1200" b="0" i="0" u="none" strike="noStrike" kern="1200" baseline="0" dirty="0">
                <a:solidFill>
                  <a:schemeClr val="tx1"/>
                </a:solidFill>
                <a:latin typeface="+mn-lt"/>
                <a:ea typeface="+mn-ea"/>
                <a:cs typeface="+mn-cs"/>
              </a:rPr>
              <a:t> standard applies to non-wage-order claims.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NOTE:  THE COURT MENTIONS RETROACTIVE APPLICATION OF DYNAMEX CITING THE RULE THAT JUDGE DECISIONS ARE PRESUMPTIVELY RETROACTIVE IN DICTA, BUT DOES NOT ADDRESS THE ISSUE NOTING THAT THE DEFENDANTS HAVE ASSUMED RETROACTIVITY.</a:t>
            </a:r>
          </a:p>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18</a:t>
            </a:fld>
            <a:endParaRPr lang="en-US"/>
          </a:p>
        </p:txBody>
      </p:sp>
    </p:spTree>
    <p:extLst>
      <p:ext uri="{BB962C8B-B14F-4D97-AF65-F5344CB8AC3E}">
        <p14:creationId xmlns:p14="http://schemas.microsoft.com/office/powerpoint/2010/main" val="138035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400" b="0" i="1" u="none" strike="noStrike" kern="1200" baseline="0" dirty="0">
                <a:solidFill>
                  <a:schemeClr val="tx1"/>
                </a:solidFill>
                <a:latin typeface="+mn-lt"/>
                <a:ea typeface="+mn-ea"/>
                <a:cs typeface="+mn-cs"/>
              </a:rPr>
              <a:t>HISTORY:  Harris v. PAC Anchor Transportation</a:t>
            </a:r>
            <a:r>
              <a:rPr lang="en-US" sz="1400" b="0" i="0" u="none" strike="noStrike" kern="1200" baseline="0" dirty="0">
                <a:solidFill>
                  <a:schemeClr val="tx1"/>
                </a:solidFill>
                <a:latin typeface="+mn-lt"/>
                <a:ea typeface="+mn-ea"/>
                <a:cs typeface="+mn-cs"/>
              </a:rPr>
              <a:t>, 59 Cal.4</a:t>
            </a:r>
            <a:r>
              <a:rPr lang="en-US" sz="1000" b="0" i="0" u="none" strike="noStrike" kern="1200" baseline="0" dirty="0">
                <a:solidFill>
                  <a:schemeClr val="tx1"/>
                </a:solidFill>
                <a:latin typeface="+mn-lt"/>
                <a:ea typeface="+mn-ea"/>
                <a:cs typeface="+mn-cs"/>
              </a:rPr>
              <a:t>th </a:t>
            </a:r>
            <a:r>
              <a:rPr lang="en-US" sz="1400" b="0" i="0" u="none" strike="noStrike" kern="1200" baseline="0" dirty="0">
                <a:solidFill>
                  <a:schemeClr val="tx1"/>
                </a:solidFill>
                <a:latin typeface="+mn-lt"/>
                <a:ea typeface="+mn-ea"/>
                <a:cs typeface="+mn-cs"/>
              </a:rPr>
              <a:t>772 (2014) </a:t>
            </a:r>
            <a:r>
              <a:rPr lang="en-US" sz="1200" b="0" i="0" u="none" strike="noStrike" kern="1200" baseline="0" dirty="0">
                <a:solidFill>
                  <a:schemeClr val="tx1"/>
                </a:solidFill>
                <a:latin typeface="+mn-lt"/>
                <a:ea typeface="+mn-ea"/>
                <a:cs typeface="+mn-cs"/>
              </a:rPr>
              <a:t>Addressing Claims brought under California’s Unfair Competition Law (UCL), the California Supreme Court unanimously found that FAAAA did not preempt claims under the UCL or generally applicable California labor laws that affect prices, routes or services.   Cert denied February 25, 2015 </a:t>
            </a:r>
          </a:p>
          <a:p>
            <a:pPr lvl="1"/>
            <a:r>
              <a:rPr lang="en-US" sz="1200" b="0" i="0" u="none" strike="noStrike" kern="1200" baseline="0" dirty="0">
                <a:solidFill>
                  <a:schemeClr val="tx1"/>
                </a:solidFill>
                <a:latin typeface="+mn-lt"/>
                <a:ea typeface="+mn-ea"/>
                <a:cs typeface="+mn-cs"/>
              </a:rPr>
              <a:t>See also </a:t>
            </a:r>
            <a:r>
              <a:rPr lang="en-US" sz="1200" b="0" i="1" u="none" strike="noStrike" kern="1200" baseline="0" dirty="0" err="1">
                <a:solidFill>
                  <a:schemeClr val="tx1"/>
                </a:solidFill>
                <a:latin typeface="+mn-lt"/>
                <a:ea typeface="+mn-ea"/>
                <a:cs typeface="+mn-cs"/>
              </a:rPr>
              <a:t>Dilts</a:t>
            </a:r>
            <a:r>
              <a:rPr lang="en-US" sz="1200" b="0" i="1" u="none" strike="noStrike" kern="1200" baseline="0" dirty="0">
                <a:solidFill>
                  <a:schemeClr val="tx1"/>
                </a:solidFill>
                <a:latin typeface="+mn-lt"/>
                <a:ea typeface="+mn-ea"/>
                <a:cs typeface="+mn-cs"/>
              </a:rPr>
              <a:t> v. Penske Logistics</a:t>
            </a:r>
            <a:r>
              <a:rPr lang="en-US" sz="1200" b="0" i="0" u="none" strike="noStrike" kern="1200" baseline="0" dirty="0">
                <a:solidFill>
                  <a:schemeClr val="tx1"/>
                </a:solidFill>
                <a:latin typeface="+mn-lt"/>
                <a:ea typeface="+mn-ea"/>
                <a:cs typeface="+mn-cs"/>
              </a:rPr>
              <a:t>, 769 F.3d 637 (9th Cir. 2014), petition for cert filed January 9, 2015.</a:t>
            </a:r>
          </a:p>
          <a:p>
            <a:pPr lvl="1"/>
            <a:endParaRPr lang="en-US" sz="1200" b="0" i="0" u="none" strike="noStrike" kern="1200" baseline="0" dirty="0">
              <a:solidFill>
                <a:schemeClr val="tx1"/>
              </a:solidFill>
              <a:latin typeface="+mn-lt"/>
              <a:ea typeface="+mn-ea"/>
              <a:cs typeface="+mn-cs"/>
            </a:endParaRPr>
          </a:p>
          <a:p>
            <a:pPr lvl="1"/>
            <a:r>
              <a:rPr lang="en-US" sz="1200" b="1" i="0" u="none" strike="noStrike" kern="1200" baseline="0" dirty="0">
                <a:solidFill>
                  <a:srgbClr val="FFFF00"/>
                </a:solidFill>
                <a:latin typeface="+mn-lt"/>
                <a:ea typeface="+mn-ea"/>
                <a:cs typeface="+mn-cs"/>
              </a:rPr>
              <a:t>Alvarez is a decision by Central District of California Judge James Otero.  Filed November 15, 2018</a:t>
            </a:r>
            <a:r>
              <a:rPr lang="en-US" sz="1200" b="1" i="0" u="none" strike="noStrike" kern="1200" baseline="0" dirty="0">
                <a:solidFill>
                  <a:schemeClr val="tx1"/>
                </a:solidFill>
                <a:latin typeface="+mn-lt"/>
                <a:ea typeface="+mn-ea"/>
                <a:cs typeface="+mn-cs"/>
              </a:rPr>
              <a:t> </a:t>
            </a:r>
          </a:p>
          <a:p>
            <a:pPr lvl="1"/>
            <a:endParaRPr lang="en-US" sz="1200" b="0" i="0" u="none" strike="noStrike" kern="1200" baseline="0" dirty="0">
              <a:solidFill>
                <a:schemeClr val="tx1"/>
              </a:solidFill>
              <a:latin typeface="+mn-lt"/>
              <a:ea typeface="+mn-ea"/>
              <a:cs typeface="+mn-cs"/>
            </a:endParaRPr>
          </a:p>
          <a:p>
            <a:pPr lvl="1"/>
            <a:r>
              <a:rPr lang="en-US" sz="1200" b="1" i="0" u="none" strike="noStrike" kern="1200" baseline="0" dirty="0">
                <a:solidFill>
                  <a:schemeClr val="tx1"/>
                </a:solidFill>
                <a:latin typeface="+mn-lt"/>
                <a:ea typeface="+mn-ea"/>
                <a:cs typeface="+mn-cs"/>
              </a:rPr>
              <a:t>THE FAAAA PREEMPTS Application of the ABC Test because the ABC Test affects rates, routes and service by effectively prohibiting the use of independent contractors, whereas the </a:t>
            </a:r>
            <a:r>
              <a:rPr lang="en-US" sz="1200" b="1" i="0" u="none" strike="noStrike" kern="1200" baseline="0" dirty="0" err="1">
                <a:solidFill>
                  <a:schemeClr val="tx1"/>
                </a:solidFill>
                <a:latin typeface="+mn-lt"/>
                <a:ea typeface="+mn-ea"/>
                <a:cs typeface="+mn-cs"/>
              </a:rPr>
              <a:t>Borello</a:t>
            </a:r>
            <a:r>
              <a:rPr lang="en-US" sz="1200" b="1" i="0" u="none" strike="noStrike" kern="1200" baseline="0" dirty="0">
                <a:solidFill>
                  <a:schemeClr val="tx1"/>
                </a:solidFill>
                <a:latin typeface="+mn-lt"/>
                <a:ea typeface="+mn-ea"/>
                <a:cs typeface="+mn-cs"/>
              </a:rPr>
              <a:t> standard does not compel the use of employees or independent contractors.</a:t>
            </a:r>
          </a:p>
          <a:p>
            <a:pPr lvl="1"/>
            <a:endParaRPr lang="en-US" sz="1200" b="1" i="0" u="none" strike="noStrike" kern="1200" baseline="0" dirty="0">
              <a:solidFill>
                <a:schemeClr val="tx1"/>
              </a:solidFill>
              <a:latin typeface="+mn-lt"/>
              <a:ea typeface="+mn-ea"/>
              <a:cs typeface="+mn-cs"/>
            </a:endParaRPr>
          </a:p>
          <a:p>
            <a:pPr lvl="1"/>
            <a:r>
              <a:rPr lang="en-US" sz="1200" b="1" i="0" u="none" strike="noStrike" kern="1200" baseline="0" dirty="0">
                <a:solidFill>
                  <a:schemeClr val="tx1"/>
                </a:solidFill>
                <a:latin typeface="+mn-lt"/>
                <a:ea typeface="+mn-ea"/>
                <a:cs typeface="+mn-cs"/>
              </a:rPr>
              <a:t>In wins for the plaintiffs, the </a:t>
            </a:r>
            <a:r>
              <a:rPr lang="en-US" sz="1200" kern="1200" dirty="0">
                <a:solidFill>
                  <a:schemeClr val="tx1"/>
                </a:solidFill>
                <a:effectLst/>
                <a:latin typeface="+mn-lt"/>
                <a:ea typeface="+mn-ea"/>
                <a:cs typeface="+mn-cs"/>
              </a:rPr>
              <a:t>court also found the FAAAA does not preempt misclassification claims brought under California’s Unfair Competition Law. Perhaps more importantly, the court found the </a:t>
            </a:r>
            <a:r>
              <a:rPr lang="en-US" sz="1200" b="1" kern="1200" dirty="0">
                <a:solidFill>
                  <a:schemeClr val="tx1"/>
                </a:solidFill>
                <a:effectLst/>
                <a:latin typeface="+mn-lt"/>
                <a:ea typeface="+mn-ea"/>
                <a:cs typeface="+mn-cs"/>
              </a:rPr>
              <a:t>Federal Leasing Regulations </a:t>
            </a:r>
            <a:r>
              <a:rPr lang="en-US" sz="1200" kern="1200" dirty="0">
                <a:solidFill>
                  <a:schemeClr val="tx1"/>
                </a:solidFill>
                <a:effectLst/>
                <a:latin typeface="+mn-lt"/>
                <a:ea typeface="+mn-ea"/>
                <a:cs typeface="+mn-cs"/>
              </a:rPr>
              <a:t>preempt only the owner-operator plaintiffs’ claims for reimbursement of their truck lease payments, not the plaintiffs’ claims for reimbursement of various other business expenses (including, e.g., insurance coverage costs). The court’s conclusion in this regard is significant because other courts applying California law have found the Leasing Regulations preempt a wider range of expense reimbursement claims.</a:t>
            </a:r>
          </a:p>
          <a:p>
            <a:pPr lvl="1"/>
            <a:endParaRPr lang="en-US" sz="1200" b="1" i="0" u="none" strike="noStrike" kern="1200" baseline="0" dirty="0">
              <a:solidFill>
                <a:schemeClr val="tx1"/>
              </a:solidFill>
              <a:effectLst/>
              <a:latin typeface="+mn-lt"/>
              <a:ea typeface="+mn-ea"/>
              <a:cs typeface="+mn-cs"/>
            </a:endParaRPr>
          </a:p>
          <a:p>
            <a:pPr lvl="1"/>
            <a:r>
              <a:rPr lang="en-US" sz="1200" b="1" i="0" u="none" strike="noStrike" kern="1200" baseline="0" dirty="0">
                <a:solidFill>
                  <a:schemeClr val="tx1"/>
                </a:solidFill>
                <a:effectLst/>
                <a:latin typeface="+mn-lt"/>
                <a:ea typeface="+mn-ea"/>
                <a:cs typeface="+mn-cs"/>
              </a:rPr>
              <a:t>See also California Trucking Association v. </a:t>
            </a:r>
            <a:r>
              <a:rPr lang="en-US" sz="1200" b="1" i="0" u="none" strike="noStrike" kern="1200" baseline="0" dirty="0" err="1">
                <a:solidFill>
                  <a:schemeClr val="tx1"/>
                </a:solidFill>
                <a:effectLst/>
                <a:latin typeface="+mn-lt"/>
                <a:ea typeface="+mn-ea"/>
                <a:cs typeface="+mn-cs"/>
              </a:rPr>
              <a:t>Su</a:t>
            </a:r>
            <a:r>
              <a:rPr lang="en-US" sz="1200" b="1" i="0" u="none" strike="noStrike" kern="1200" baseline="0" dirty="0">
                <a:solidFill>
                  <a:schemeClr val="tx1"/>
                </a:solidFill>
                <a:effectLst/>
                <a:latin typeface="+mn-lt"/>
                <a:ea typeface="+mn-ea"/>
                <a:cs typeface="+mn-cs"/>
              </a:rPr>
              <a:t> 903 F.3d 953 (2018) where the 9</a:t>
            </a:r>
            <a:r>
              <a:rPr lang="en-US" sz="1200" b="1" i="0" u="none" strike="noStrike" kern="1200" baseline="30000" dirty="0">
                <a:solidFill>
                  <a:schemeClr val="tx1"/>
                </a:solidFill>
                <a:effectLst/>
                <a:latin typeface="+mn-lt"/>
                <a:ea typeface="+mn-ea"/>
                <a:cs typeface="+mn-cs"/>
              </a:rPr>
              <a:t>th</a:t>
            </a:r>
            <a:r>
              <a:rPr lang="en-US" sz="1200" b="1" i="0" u="none" strike="noStrike" kern="1200" baseline="0" dirty="0">
                <a:solidFill>
                  <a:schemeClr val="tx1"/>
                </a:solidFill>
                <a:effectLst/>
                <a:latin typeface="+mn-lt"/>
                <a:ea typeface="+mn-ea"/>
                <a:cs typeface="+mn-cs"/>
              </a:rPr>
              <a:t> Circuit found that the FAAAA does not preempt application of the </a:t>
            </a:r>
            <a:r>
              <a:rPr lang="en-US" sz="1200" b="1" i="0" u="none" strike="noStrike" kern="1200" baseline="0" dirty="0" err="1">
                <a:solidFill>
                  <a:schemeClr val="tx1"/>
                </a:solidFill>
                <a:effectLst/>
                <a:latin typeface="+mn-lt"/>
                <a:ea typeface="+mn-ea"/>
                <a:cs typeface="+mn-cs"/>
              </a:rPr>
              <a:t>Borello</a:t>
            </a:r>
            <a:r>
              <a:rPr lang="en-US" sz="1200" b="1" i="0" u="none" strike="noStrike" kern="1200" baseline="0" dirty="0">
                <a:solidFill>
                  <a:schemeClr val="tx1"/>
                </a:solidFill>
                <a:effectLst/>
                <a:latin typeface="+mn-lt"/>
                <a:ea typeface="+mn-ea"/>
                <a:cs typeface="+mn-cs"/>
              </a:rPr>
              <a:t> standard because the </a:t>
            </a:r>
            <a:r>
              <a:rPr lang="en-US" sz="1200" b="1" i="0" u="none" strike="noStrike" kern="1200" baseline="0" dirty="0" err="1">
                <a:solidFill>
                  <a:schemeClr val="tx1"/>
                </a:solidFill>
                <a:effectLst/>
                <a:latin typeface="+mn-lt"/>
                <a:ea typeface="+mn-ea"/>
                <a:cs typeface="+mn-cs"/>
              </a:rPr>
              <a:t>Borellow</a:t>
            </a:r>
            <a:r>
              <a:rPr lang="en-US" sz="1200" b="1" i="0" u="none" strike="noStrike" kern="1200" baseline="0" dirty="0">
                <a:solidFill>
                  <a:schemeClr val="tx1"/>
                </a:solidFill>
                <a:effectLst/>
                <a:latin typeface="+mn-lt"/>
                <a:ea typeface="+mn-ea"/>
                <a:cs typeface="+mn-cs"/>
              </a:rPr>
              <a:t> standard does not compel a certain result (“e.g., consumer or workforce”) (“e.g., a certain wage, non-discrimination, a specific system of delivery, a specific person to perform the delivery”).  </a:t>
            </a:r>
            <a:endParaRPr lang="en-US" sz="1200" b="1" i="0" u="none" strike="noStrike" kern="1200" baseline="0" dirty="0">
              <a:solidFill>
                <a:schemeClr val="tx1"/>
              </a:solidFill>
              <a:latin typeface="+mn-lt"/>
              <a:ea typeface="+mn-ea"/>
              <a:cs typeface="+mn-cs"/>
            </a:endParaRPr>
          </a:p>
          <a:p>
            <a:pPr lvl="1"/>
            <a:endParaRPr lang="en-US" sz="1200" b="0" i="0" u="none" strike="noStrike" kern="1200" baseline="0" dirty="0">
              <a:solidFill>
                <a:schemeClr val="tx1"/>
              </a:solidFill>
              <a:latin typeface="+mn-lt"/>
              <a:ea typeface="+mn-ea"/>
              <a:cs typeface="+mn-cs"/>
            </a:endParaRPr>
          </a:p>
          <a:p>
            <a:pPr lvl="1"/>
            <a:endParaRPr lang="en-US" sz="1200" b="0" i="0" u="none" strike="noStrike" kern="1200" baseline="0" dirty="0">
              <a:solidFill>
                <a:schemeClr val="tx1"/>
              </a:solidFill>
              <a:latin typeface="+mn-lt"/>
              <a:ea typeface="+mn-ea"/>
              <a:cs typeface="+mn-cs"/>
            </a:endParaRPr>
          </a:p>
          <a:p>
            <a:pPr lvl="1"/>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19</a:t>
            </a:fld>
            <a:endParaRPr lang="en-US"/>
          </a:p>
        </p:txBody>
      </p:sp>
    </p:spTree>
    <p:extLst>
      <p:ext uri="{BB962C8B-B14F-4D97-AF65-F5344CB8AC3E}">
        <p14:creationId xmlns:p14="http://schemas.microsoft.com/office/powerpoint/2010/main" val="20004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a:t>
            </a:fld>
            <a:endParaRPr lang="en-US"/>
          </a:p>
        </p:txBody>
      </p:sp>
    </p:spTree>
    <p:extLst>
      <p:ext uri="{BB962C8B-B14F-4D97-AF65-F5344CB8AC3E}">
        <p14:creationId xmlns:p14="http://schemas.microsoft.com/office/powerpoint/2010/main" val="1534453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Orange County Superior Court</a:t>
            </a:r>
          </a:p>
          <a:p>
            <a:endParaRPr lang="en-US" i="0" dirty="0"/>
          </a:p>
          <a:p>
            <a:r>
              <a:rPr lang="en-US" i="0" dirty="0"/>
              <a:t>This is also an issue pending in the 9</a:t>
            </a:r>
            <a:r>
              <a:rPr lang="en-US" i="0" baseline="30000" dirty="0"/>
              <a:t>th</a:t>
            </a:r>
            <a:r>
              <a:rPr lang="en-US" i="0" dirty="0"/>
              <a:t> Circuit in the </a:t>
            </a:r>
            <a:r>
              <a:rPr lang="en-US" i="0" dirty="0" err="1"/>
              <a:t>GrubHub</a:t>
            </a:r>
            <a:r>
              <a:rPr lang="en-US" i="0" dirty="0"/>
              <a:t> </a:t>
            </a:r>
            <a:r>
              <a:rPr lang="en-US" i="0" dirty="0" err="1"/>
              <a:t>lititation</a:t>
            </a:r>
            <a:r>
              <a:rPr lang="en-US" i="0" dirty="0"/>
              <a:t>.</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20</a:t>
            </a:fld>
            <a:endParaRPr lang="en-US"/>
          </a:p>
        </p:txBody>
      </p:sp>
    </p:spTree>
    <p:extLst>
      <p:ext uri="{BB962C8B-B14F-4D97-AF65-F5344CB8AC3E}">
        <p14:creationId xmlns:p14="http://schemas.microsoft.com/office/powerpoint/2010/main" val="1018316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Justice Kavanaugh’s First Decision.  Supreme Court unanimously overrules the 5</a:t>
            </a:r>
            <a:r>
              <a:rPr lang="en-US" i="0" baseline="30000" dirty="0"/>
              <a:t>th</a:t>
            </a:r>
            <a:r>
              <a:rPr lang="en-US" i="0" dirty="0"/>
              <a:t> Circuit breaking a split between the circuits and providing a very positive outlook for the enforcement of arbitration proceedings. </a:t>
            </a:r>
          </a:p>
          <a:p>
            <a:endParaRPr lang="en-US" i="0" dirty="0"/>
          </a:p>
          <a:p>
            <a:r>
              <a:rPr lang="en-US" i="0" dirty="0"/>
              <a:t>This was a fairly brief and simple analysis and something to be expected from the now conservative leaning court.</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21</a:t>
            </a:fld>
            <a:endParaRPr lang="en-US"/>
          </a:p>
        </p:txBody>
      </p:sp>
    </p:spTree>
    <p:extLst>
      <p:ext uri="{BB962C8B-B14F-4D97-AF65-F5344CB8AC3E}">
        <p14:creationId xmlns:p14="http://schemas.microsoft.com/office/powerpoint/2010/main" val="2036032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The new conservative leaning Supreme Court gets textual on us.</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22</a:t>
            </a:fld>
            <a:endParaRPr lang="en-US"/>
          </a:p>
        </p:txBody>
      </p:sp>
    </p:spTree>
    <p:extLst>
      <p:ext uri="{BB962C8B-B14F-4D97-AF65-F5344CB8AC3E}">
        <p14:creationId xmlns:p14="http://schemas.microsoft.com/office/powerpoint/2010/main" val="3561039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 Justice Gorsuch weighs in on arbitration and its not what you would think.</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23</a:t>
            </a:fld>
            <a:endParaRPr lang="en-US"/>
          </a:p>
        </p:txBody>
      </p:sp>
    </p:spTree>
    <p:extLst>
      <p:ext uri="{BB962C8B-B14F-4D97-AF65-F5344CB8AC3E}">
        <p14:creationId xmlns:p14="http://schemas.microsoft.com/office/powerpoint/2010/main" val="4110381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a:t>
            </a:r>
            <a:r>
              <a:rPr lang="en-US" sz="1200" kern="1200" dirty="0">
                <a:solidFill>
                  <a:schemeClr val="tx1"/>
                </a:solidFill>
                <a:effectLst/>
                <a:latin typeface="+mn-lt"/>
                <a:ea typeface="+mn-ea"/>
                <a:cs typeface="+mn-cs"/>
              </a:rPr>
              <a:t>Court decided that Congress, in 1925, understood this term to encompass any worker, irrespective of whether there was a formal employer-employee relationship as those terms are more commonly understood today.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textualists approach to statutory construction.   </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24</a:t>
            </a:fld>
            <a:endParaRPr lang="en-US"/>
          </a:p>
        </p:txBody>
      </p:sp>
    </p:spTree>
    <p:extLst>
      <p:ext uri="{BB962C8B-B14F-4D97-AF65-F5344CB8AC3E}">
        <p14:creationId xmlns:p14="http://schemas.microsoft.com/office/powerpoint/2010/main" val="4227948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25</a:t>
            </a:fld>
            <a:endParaRPr lang="en-US"/>
          </a:p>
        </p:txBody>
      </p:sp>
    </p:spTree>
    <p:extLst>
      <p:ext uri="{BB962C8B-B14F-4D97-AF65-F5344CB8AC3E}">
        <p14:creationId xmlns:p14="http://schemas.microsoft.com/office/powerpoint/2010/main" val="562589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Dynamex means a proliferation of litigation in CA and similar/affected states.</a:t>
            </a:r>
          </a:p>
          <a:p>
            <a:endParaRPr lang="en-US" dirty="0"/>
          </a:p>
          <a:p>
            <a:r>
              <a:rPr lang="en-US" sz="1200" kern="1200" dirty="0">
                <a:solidFill>
                  <a:schemeClr val="tx1"/>
                </a:solidFill>
                <a:effectLst/>
                <a:latin typeface="+mn-lt"/>
                <a:ea typeface="+mn-ea"/>
                <a:cs typeface="+mn-cs"/>
              </a:rPr>
              <a:t>In </a:t>
            </a:r>
            <a:r>
              <a:rPr lang="en-US" sz="1200" i="1" kern="1200" dirty="0">
                <a:solidFill>
                  <a:schemeClr val="tx1"/>
                </a:solidFill>
                <a:effectLst/>
                <a:latin typeface="+mn-lt"/>
                <a:ea typeface="+mn-ea"/>
                <a:cs typeface="+mn-cs"/>
              </a:rPr>
              <a:t>Circuit City Stores, Inc. v. Adams</a:t>
            </a:r>
            <a:r>
              <a:rPr lang="en-US" sz="1200" kern="1200" dirty="0">
                <a:solidFill>
                  <a:schemeClr val="tx1"/>
                </a:solidFill>
                <a:effectLst/>
                <a:latin typeface="+mn-lt"/>
                <a:ea typeface="+mn-ea"/>
                <a:cs typeface="+mn-cs"/>
              </a:rPr>
              <a:t>, 532 U.S. 105, 114-115 (2001), the Court limited the residual language to transportation workers engaged in foreign </a:t>
            </a:r>
            <a:r>
              <a:rPr lang="en-US" sz="1200" b="1" kern="1200" dirty="0">
                <a:solidFill>
                  <a:srgbClr val="FFFF00"/>
                </a:solidFill>
                <a:effectLst/>
                <a:latin typeface="+mn-lt"/>
                <a:ea typeface="+mn-ea"/>
                <a:cs typeface="+mn-cs"/>
              </a:rPr>
              <a:t>or interstate commerce</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Prime Decision does not address intrastate transportation.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Prime Decision does not address arbitration agreements between companies (v. individual workers). </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26</a:t>
            </a:fld>
            <a:endParaRPr lang="en-US"/>
          </a:p>
        </p:txBody>
      </p:sp>
    </p:spTree>
    <p:extLst>
      <p:ext uri="{BB962C8B-B14F-4D97-AF65-F5344CB8AC3E}">
        <p14:creationId xmlns:p14="http://schemas.microsoft.com/office/powerpoint/2010/main" val="3992377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27</a:t>
            </a:fld>
            <a:endParaRPr lang="en-US"/>
          </a:p>
        </p:txBody>
      </p:sp>
    </p:spTree>
    <p:extLst>
      <p:ext uri="{BB962C8B-B14F-4D97-AF65-F5344CB8AC3E}">
        <p14:creationId xmlns:p14="http://schemas.microsoft.com/office/powerpoint/2010/main" val="3778036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28</a:t>
            </a:fld>
            <a:endParaRPr lang="en-US"/>
          </a:p>
        </p:txBody>
      </p:sp>
    </p:spTree>
    <p:extLst>
      <p:ext uri="{BB962C8B-B14F-4D97-AF65-F5344CB8AC3E}">
        <p14:creationId xmlns:p14="http://schemas.microsoft.com/office/powerpoint/2010/main" val="2007125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29</a:t>
            </a:fld>
            <a:endParaRPr lang="en-US"/>
          </a:p>
        </p:txBody>
      </p:sp>
    </p:spTree>
    <p:extLst>
      <p:ext uri="{BB962C8B-B14F-4D97-AF65-F5344CB8AC3E}">
        <p14:creationId xmlns:p14="http://schemas.microsoft.com/office/powerpoint/2010/main" val="2596955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3</a:t>
            </a:fld>
            <a:endParaRPr lang="en-US"/>
          </a:p>
        </p:txBody>
      </p:sp>
    </p:spTree>
    <p:extLst>
      <p:ext uri="{BB962C8B-B14F-4D97-AF65-F5344CB8AC3E}">
        <p14:creationId xmlns:p14="http://schemas.microsoft.com/office/powerpoint/2010/main" val="468741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recognized that not all of these recommendations will work with all business models and customer requirements but operational changes can lower the misclassification risks.</a:t>
            </a:r>
          </a:p>
        </p:txBody>
      </p:sp>
      <p:sp>
        <p:nvSpPr>
          <p:cNvPr id="4" name="Slide Number Placeholder 3"/>
          <p:cNvSpPr>
            <a:spLocks noGrp="1"/>
          </p:cNvSpPr>
          <p:nvPr>
            <p:ph type="sldNum" sz="quarter" idx="10"/>
          </p:nvPr>
        </p:nvSpPr>
        <p:spPr/>
        <p:txBody>
          <a:bodyPr/>
          <a:lstStyle/>
          <a:p>
            <a:fld id="{BF87C145-3E62-46B9-B149-9547AD222616}" type="slidenum">
              <a:rPr lang="en-US" smtClean="0"/>
              <a:pPr/>
              <a:t>30</a:t>
            </a:fld>
            <a:endParaRPr lang="en-US"/>
          </a:p>
        </p:txBody>
      </p:sp>
    </p:spTree>
    <p:extLst>
      <p:ext uri="{BB962C8B-B14F-4D97-AF65-F5344CB8AC3E}">
        <p14:creationId xmlns:p14="http://schemas.microsoft.com/office/powerpoint/2010/main" val="1982219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all familiar with the Bob Dylan song, The Times They Are a-Changing.</a:t>
            </a:r>
          </a:p>
          <a:p>
            <a:endParaRPr lang="en-US" dirty="0"/>
          </a:p>
          <a:p>
            <a:r>
              <a:rPr lang="en-US" dirty="0"/>
              <a:t>[We got a 1963 photo of Bob just so you can see he was just as beautiful then]</a:t>
            </a:r>
          </a:p>
          <a:p>
            <a:endParaRPr lang="en-US" dirty="0"/>
          </a:p>
          <a:p>
            <a:r>
              <a:rPr lang="en-US" dirty="0"/>
              <a:t>Long before that, however, it was said  </a:t>
            </a:r>
            <a:r>
              <a:rPr lang="fr-FR" dirty="0"/>
              <a:t>"plus ça change, plus c'est la même chose"  </a:t>
            </a:r>
            <a:r>
              <a:rPr lang="fr-FR" dirty="0" err="1"/>
              <a:t>translated</a:t>
            </a:r>
            <a:r>
              <a:rPr lang="fr-FR" dirty="0"/>
              <a:t> </a:t>
            </a:r>
            <a:r>
              <a:rPr lang="fr-FR" dirty="0" err="1"/>
              <a:t>commonly</a:t>
            </a:r>
            <a:r>
              <a:rPr lang="fr-FR" dirty="0"/>
              <a:t> to </a:t>
            </a:r>
            <a:r>
              <a:rPr lang="en-US" dirty="0"/>
              <a:t>“the more things change, the more they stay the same”</a:t>
            </a:r>
          </a:p>
          <a:p>
            <a:endParaRPr lang="en-US" dirty="0"/>
          </a:p>
          <a:p>
            <a:r>
              <a:rPr lang="en-US" dirty="0"/>
              <a:t>This is not to say you should sit back and do nothing, but many of the items expressed here today following the similar thing you have been hearing.  Now is the time to act.  </a:t>
            </a:r>
          </a:p>
        </p:txBody>
      </p:sp>
      <p:sp>
        <p:nvSpPr>
          <p:cNvPr id="4" name="Slide Number Placeholder 3"/>
          <p:cNvSpPr>
            <a:spLocks noGrp="1"/>
          </p:cNvSpPr>
          <p:nvPr>
            <p:ph type="sldNum" sz="quarter" idx="10"/>
          </p:nvPr>
        </p:nvSpPr>
        <p:spPr/>
        <p:txBody>
          <a:bodyPr/>
          <a:lstStyle/>
          <a:p>
            <a:fld id="{BF87C145-3E62-46B9-B149-9547AD222616}" type="slidenum">
              <a:rPr lang="en-US" smtClean="0"/>
              <a:pPr/>
              <a:t>31</a:t>
            </a:fld>
            <a:endParaRPr lang="en-US"/>
          </a:p>
        </p:txBody>
      </p:sp>
    </p:spTree>
    <p:extLst>
      <p:ext uri="{BB962C8B-B14F-4D97-AF65-F5344CB8AC3E}">
        <p14:creationId xmlns:p14="http://schemas.microsoft.com/office/powerpoint/2010/main" val="551968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32</a:t>
            </a:fld>
            <a:endParaRPr lang="en-US"/>
          </a:p>
        </p:txBody>
      </p:sp>
    </p:spTree>
    <p:extLst>
      <p:ext uri="{BB962C8B-B14F-4D97-AF65-F5344CB8AC3E}">
        <p14:creationId xmlns:p14="http://schemas.microsoft.com/office/powerpoint/2010/main" val="3448878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33</a:t>
            </a:fld>
            <a:endParaRPr lang="en-US"/>
          </a:p>
        </p:txBody>
      </p:sp>
    </p:spTree>
    <p:extLst>
      <p:ext uri="{BB962C8B-B14F-4D97-AF65-F5344CB8AC3E}">
        <p14:creationId xmlns:p14="http://schemas.microsoft.com/office/powerpoint/2010/main" val="25499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TPPs often fit the role of providing back-office business services to drivers/driver entities</a:t>
            </a:r>
          </a:p>
        </p:txBody>
      </p:sp>
      <p:sp>
        <p:nvSpPr>
          <p:cNvPr id="4" name="Slide Number Placeholder 3"/>
          <p:cNvSpPr>
            <a:spLocks noGrp="1"/>
          </p:cNvSpPr>
          <p:nvPr>
            <p:ph type="sldNum" sz="quarter" idx="10"/>
          </p:nvPr>
        </p:nvSpPr>
        <p:spPr/>
        <p:txBody>
          <a:bodyPr/>
          <a:lstStyle/>
          <a:p>
            <a:fld id="{BF87C145-3E62-46B9-B149-9547AD222616}" type="slidenum">
              <a:rPr lang="en-US" smtClean="0"/>
              <a:pPr/>
              <a:t>34</a:t>
            </a:fld>
            <a:endParaRPr lang="en-US"/>
          </a:p>
        </p:txBody>
      </p:sp>
    </p:spTree>
    <p:extLst>
      <p:ext uri="{BB962C8B-B14F-4D97-AF65-F5344CB8AC3E}">
        <p14:creationId xmlns:p14="http://schemas.microsoft.com/office/powerpoint/2010/main" val="3112960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TIME FOR DRASTIC CHANGE?  HERE ARE SOME IDEAS THAT BEAR REPEATING (FOR THOSE OF YOU WHO HAVE ATTENDED OUR OTHER SEMINARS AND TALKS).</a:t>
            </a:r>
          </a:p>
        </p:txBody>
      </p:sp>
      <p:sp>
        <p:nvSpPr>
          <p:cNvPr id="4" name="Slide Number Placeholder 3"/>
          <p:cNvSpPr>
            <a:spLocks noGrp="1"/>
          </p:cNvSpPr>
          <p:nvPr>
            <p:ph type="sldNum" sz="quarter" idx="10"/>
          </p:nvPr>
        </p:nvSpPr>
        <p:spPr/>
        <p:txBody>
          <a:bodyPr/>
          <a:lstStyle/>
          <a:p>
            <a:fld id="{BF87C145-3E62-46B9-B149-9547AD222616}" type="slidenum">
              <a:rPr lang="en-US" smtClean="0"/>
              <a:pPr/>
              <a:t>35</a:t>
            </a:fld>
            <a:endParaRPr lang="en-US"/>
          </a:p>
        </p:txBody>
      </p:sp>
    </p:spTree>
    <p:extLst>
      <p:ext uri="{BB962C8B-B14F-4D97-AF65-F5344CB8AC3E}">
        <p14:creationId xmlns:p14="http://schemas.microsoft.com/office/powerpoint/2010/main" val="3835389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 ON MAJOR SHIFTS IN BUSINESS MODELS THAT HAVE BEEN SUCCESSFUL IN THE TAXI AND SHUTTLE INDUSTRY</a:t>
            </a:r>
          </a:p>
        </p:txBody>
      </p:sp>
      <p:sp>
        <p:nvSpPr>
          <p:cNvPr id="4" name="Slide Number Placeholder 3"/>
          <p:cNvSpPr>
            <a:spLocks noGrp="1"/>
          </p:cNvSpPr>
          <p:nvPr>
            <p:ph type="sldNum" sz="quarter" idx="5"/>
          </p:nvPr>
        </p:nvSpPr>
        <p:spPr/>
        <p:txBody>
          <a:bodyPr/>
          <a:lstStyle/>
          <a:p>
            <a:fld id="{BF87C145-3E62-46B9-B149-9547AD222616}" type="slidenum">
              <a:rPr lang="en-US" smtClean="0"/>
              <a:pPr/>
              <a:t>36</a:t>
            </a:fld>
            <a:endParaRPr lang="en-US"/>
          </a:p>
        </p:txBody>
      </p:sp>
    </p:spTree>
    <p:extLst>
      <p:ext uri="{BB962C8B-B14F-4D97-AF65-F5344CB8AC3E}">
        <p14:creationId xmlns:p14="http://schemas.microsoft.com/office/powerpoint/2010/main" val="176532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37</a:t>
            </a:fld>
            <a:endParaRPr lang="en-US"/>
          </a:p>
        </p:txBody>
      </p:sp>
    </p:spTree>
    <p:extLst>
      <p:ext uri="{BB962C8B-B14F-4D97-AF65-F5344CB8AC3E}">
        <p14:creationId xmlns:p14="http://schemas.microsoft.com/office/powerpoint/2010/main" val="1768497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wage orders address limited issues. As noted in the bullet above, because the wage orders address only a limited number of issues, a </a:t>
            </a:r>
            <a:r>
              <a:rPr lang="en-US" sz="1200" kern="1200" dirty="0" err="1">
                <a:solidFill>
                  <a:schemeClr val="tx1"/>
                </a:solidFill>
                <a:effectLst/>
                <a:latin typeface="+mn-lt"/>
                <a:ea typeface="+mn-ea"/>
                <a:cs typeface="+mn-cs"/>
              </a:rPr>
              <a:t>Borello</a:t>
            </a:r>
            <a:r>
              <a:rPr lang="en-US" sz="1200" kern="1200" dirty="0">
                <a:solidFill>
                  <a:schemeClr val="tx1"/>
                </a:solidFill>
                <a:effectLst/>
                <a:latin typeface="+mn-lt"/>
                <a:ea typeface="+mn-ea"/>
                <a:cs typeface="+mn-cs"/>
              </a:rPr>
              <a:t> analysis remains for most  other purposes, including workers’ compensation and state taxes. However, businesses should expect that there will be attempts to expand the definition of an employee using the ABC test to cover other aspects of the Labor Code and state taxes. While the court’s own opinion appears to reject such expansion, that will not stop attempts to do so.</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4</a:t>
            </a:fld>
            <a:endParaRPr lang="en-US"/>
          </a:p>
        </p:txBody>
      </p:sp>
    </p:spTree>
    <p:extLst>
      <p:ext uri="{BB962C8B-B14F-4D97-AF65-F5344CB8AC3E}">
        <p14:creationId xmlns:p14="http://schemas.microsoft.com/office/powerpoint/2010/main" val="231613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QUITE.    What did Dynamex Actually Replace?  </a:t>
            </a:r>
          </a:p>
          <a:p>
            <a:endParaRPr lang="en-US" dirty="0"/>
          </a:p>
          <a:p>
            <a:r>
              <a:rPr lang="en-US" dirty="0"/>
              <a:t>It is helpful to do a quick review because it shows how many of the concepts being shared today were also recommended even under the </a:t>
            </a:r>
            <a:r>
              <a:rPr lang="en-US" dirty="0" err="1"/>
              <a:t>Borello</a:t>
            </a:r>
            <a:r>
              <a:rPr lang="en-US" dirty="0"/>
              <a:t> Standard.  </a:t>
            </a:r>
          </a:p>
          <a:p>
            <a:endParaRPr lang="en-US" dirty="0"/>
          </a:p>
          <a:p>
            <a:r>
              <a:rPr lang="en-US" dirty="0"/>
              <a:t>IT IS ALSO IMPORTANT TO NOTE THAT BORELLO REMAINS THE STANDARD FOR NON-WAGE ORDER RELATED CLAIMS:  e.g., claims for reimbursement, workers compensation claims,, wrongful termination in violation of public policy, waiting time penalties and UCL claims.</a:t>
            </a:r>
          </a:p>
        </p:txBody>
      </p:sp>
      <p:sp>
        <p:nvSpPr>
          <p:cNvPr id="4" name="Slide Number Placeholder 3"/>
          <p:cNvSpPr>
            <a:spLocks noGrp="1"/>
          </p:cNvSpPr>
          <p:nvPr>
            <p:ph type="sldNum" sz="quarter" idx="10"/>
          </p:nvPr>
        </p:nvSpPr>
        <p:spPr/>
        <p:txBody>
          <a:bodyPr/>
          <a:lstStyle/>
          <a:p>
            <a:fld id="{BF87C145-3E62-46B9-B149-9547AD222616}" type="slidenum">
              <a:rPr lang="en-US" smtClean="0"/>
              <a:pPr/>
              <a:t>5</a:t>
            </a:fld>
            <a:endParaRPr lang="en-US"/>
          </a:p>
        </p:txBody>
      </p:sp>
    </p:spTree>
    <p:extLst>
      <p:ext uri="{BB962C8B-B14F-4D97-AF65-F5344CB8AC3E}">
        <p14:creationId xmlns:p14="http://schemas.microsoft.com/office/powerpoint/2010/main" val="340368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Multiple tests now apply, which may not be practical for many businesses.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Dynamex argued to the California Supreme Court that having two separate tests – one for the wage orders and one for other aspects of the Labor Code (not to mention for other purposes, such as state taxes) – would create confusion and be unworkable in practice.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court rejected this argument, stating that the wage order “purposefully adopts its own definition” of who is an employee “to govern application of the wage order’s obligations that is intentionally broader than the standard of employment that would otherwise apply.”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court went on to state that “any potential inconsistency” arises from the wage order’s broad definition, and that “it is possible under </a:t>
            </a:r>
            <a:r>
              <a:rPr lang="en-US" sz="1200" i="1" kern="1200" dirty="0" err="1">
                <a:solidFill>
                  <a:schemeClr val="tx1"/>
                </a:solidFill>
                <a:effectLst/>
                <a:latin typeface="+mn-lt"/>
                <a:ea typeface="+mn-ea"/>
                <a:cs typeface="+mn-cs"/>
              </a:rPr>
              <a:t>Borello</a:t>
            </a:r>
            <a:r>
              <a:rPr lang="en-US" sz="1200" kern="1200" dirty="0">
                <a:solidFill>
                  <a:schemeClr val="tx1"/>
                </a:solidFill>
                <a:effectLst/>
                <a:latin typeface="+mn-lt"/>
                <a:ea typeface="+mn-ea"/>
                <a:cs typeface="+mn-cs"/>
              </a:rPr>
              <a:t> that a worker may properly be considered any employee with reference to one statute but not another.”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Thus, while not explicit, the court appeared to endorse the </a:t>
            </a:r>
            <a:r>
              <a:rPr lang="en-US" sz="1200" i="1" kern="1200" dirty="0" err="1">
                <a:solidFill>
                  <a:schemeClr val="tx1"/>
                </a:solidFill>
                <a:effectLst/>
                <a:latin typeface="+mn-lt"/>
                <a:ea typeface="+mn-ea"/>
                <a:cs typeface="+mn-cs"/>
              </a:rPr>
              <a:t>Borello</a:t>
            </a:r>
            <a:r>
              <a:rPr lang="en-US" sz="1200" kern="1200" dirty="0">
                <a:solidFill>
                  <a:schemeClr val="tx1"/>
                </a:solidFill>
                <a:effectLst/>
                <a:latin typeface="+mn-lt"/>
                <a:ea typeface="+mn-ea"/>
                <a:cs typeface="+mn-cs"/>
              </a:rPr>
              <a:t> standard for various aspects of the Labor Code, including for worker’s compensation purposes, even as it adopted the broader ABC test for the wage orders.</a:t>
            </a:r>
          </a:p>
          <a:p>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6</a:t>
            </a:fld>
            <a:endParaRPr lang="en-US"/>
          </a:p>
        </p:txBody>
      </p:sp>
    </p:spTree>
    <p:extLst>
      <p:ext uri="{BB962C8B-B14F-4D97-AF65-F5344CB8AC3E}">
        <p14:creationId xmlns:p14="http://schemas.microsoft.com/office/powerpoint/2010/main" val="125485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Assemblywoman Lorena Gonzalez Fletcher (D-San Diego) announced that she would be introducing legislation sponsored by the California Labor Federation to codify the </a:t>
            </a:r>
            <a:r>
              <a:rPr lang="en-US" sz="1200" b="0" i="1" kern="1200" dirty="0">
                <a:solidFill>
                  <a:schemeClr val="tx1"/>
                </a:solidFill>
                <a:effectLst/>
                <a:latin typeface="+mn-lt"/>
                <a:ea typeface="+mn-ea"/>
                <a:cs typeface="+mn-cs"/>
              </a:rPr>
              <a:t>Dynamex </a:t>
            </a:r>
            <a:r>
              <a:rPr lang="en-US" sz="1200" b="0" i="0" kern="1200" dirty="0">
                <a:solidFill>
                  <a:schemeClr val="tx1"/>
                </a:solidFill>
                <a:effectLst/>
                <a:latin typeface="+mn-lt"/>
                <a:ea typeface="+mn-ea"/>
                <a:cs typeface="+mn-cs"/>
              </a:rPr>
              <a:t>decision. She wasted little time in introducing </a:t>
            </a:r>
            <a:r>
              <a:rPr lang="en-US" sz="1200" b="0" i="0" u="none" strike="noStrike" kern="1200" dirty="0">
                <a:solidFill>
                  <a:schemeClr val="bg2"/>
                </a:solidFill>
                <a:effectLst/>
                <a:latin typeface="+mn-lt"/>
                <a:ea typeface="+mn-ea"/>
                <a:cs typeface="+mn-cs"/>
                <a:hlinkClick r:id="rId3">
                  <a:extLst>
                    <a:ext uri="{A12FA001-AC4F-418D-AE19-62706E023703}">
                      <ahyp:hlinkClr xmlns:ahyp="http://schemas.microsoft.com/office/drawing/2018/hyperlinkcolor" val="tx"/>
                    </a:ext>
                  </a:extLst>
                </a:hlinkClick>
              </a:rPr>
              <a:t>Assembly Bill 5</a:t>
            </a:r>
            <a:r>
              <a:rPr lang="en-US" sz="1200" b="0" i="0" kern="1200" dirty="0">
                <a:solidFill>
                  <a:schemeClr val="tx1"/>
                </a:solidFill>
                <a:effectLst/>
                <a:latin typeface="+mn-lt"/>
                <a:ea typeface="+mn-ea"/>
                <a:cs typeface="+mn-cs"/>
              </a:rPr>
              <a:t>. The bill is a placeholder (or “spot”) bill for now, but declares that it is intended to codify </a:t>
            </a:r>
            <a:r>
              <a:rPr lang="en-US" sz="1200" b="0" i="1" kern="1200" dirty="0">
                <a:solidFill>
                  <a:schemeClr val="tx1"/>
                </a:solidFill>
                <a:effectLst/>
                <a:latin typeface="+mn-lt"/>
                <a:ea typeface="+mn-ea"/>
                <a:cs typeface="+mn-cs"/>
              </a:rPr>
              <a:t>Dynamex</a:t>
            </a:r>
            <a:r>
              <a:rPr lang="en-US" sz="1200" b="0" i="0" kern="1200" dirty="0">
                <a:solidFill>
                  <a:schemeClr val="tx1"/>
                </a:solidFill>
                <a:effectLst/>
                <a:latin typeface="+mn-lt"/>
                <a:ea typeface="+mn-ea"/>
                <a:cs typeface="+mn-cs"/>
              </a:rPr>
              <a:t> and “clarify the decision’s application in state law.”  Fletcher seeks to move application of the ABC Test to workers compensation and unemployment insurance claims.</a:t>
            </a:r>
          </a:p>
          <a:p>
            <a:endParaRPr lang="en-US" sz="1200" b="0" i="0" kern="1200" dirty="0">
              <a:solidFill>
                <a:schemeClr val="tx1"/>
              </a:solidFill>
              <a:effectLst/>
              <a:latin typeface="+mn-lt"/>
              <a:ea typeface="+mn-ea"/>
              <a:cs typeface="+mn-cs"/>
            </a:endParaRPr>
          </a:p>
          <a:p>
            <a:r>
              <a:rPr lang="en-US" sz="1200" b="0" i="0" u="none" strike="noStrike" kern="1200" dirty="0">
                <a:solidFill>
                  <a:schemeClr val="bg2"/>
                </a:solidFill>
                <a:effectLst/>
                <a:latin typeface="+mn-lt"/>
                <a:ea typeface="+mn-ea"/>
                <a:cs typeface="+mn-cs"/>
                <a:hlinkClick r:id="rId4">
                  <a:extLst>
                    <a:ext uri="{A12FA001-AC4F-418D-AE19-62706E023703}">
                      <ahyp:hlinkClr xmlns:ahyp="http://schemas.microsoft.com/office/drawing/2018/hyperlinkcolor" val="tx"/>
                    </a:ext>
                  </a:extLst>
                </a:hlinkClick>
              </a:rPr>
              <a:t>Assembly Bill 71</a:t>
            </a:r>
            <a:r>
              <a:rPr lang="en-US" sz="1200" b="0" i="0" kern="1200" dirty="0">
                <a:solidFill>
                  <a:schemeClr val="bg2"/>
                </a:solidFill>
                <a:effectLst/>
                <a:latin typeface="+mn-lt"/>
                <a:ea typeface="+mn-ea"/>
                <a:cs typeface="+mn-cs"/>
              </a:rPr>
              <a:t> </a:t>
            </a:r>
            <a:r>
              <a:rPr lang="en-US" sz="1200" b="0" i="0" kern="1200" dirty="0">
                <a:solidFill>
                  <a:schemeClr val="tx1"/>
                </a:solidFill>
                <a:effectLst/>
                <a:latin typeface="+mn-lt"/>
                <a:ea typeface="+mn-ea"/>
                <a:cs typeface="+mn-cs"/>
              </a:rPr>
              <a:t>by Assemblywoman Melissa Melendez (R-Lake Elsinore) proposes to essentially revert to life before </a:t>
            </a:r>
            <a:r>
              <a:rPr lang="en-US" sz="1200" b="0" i="1" kern="1200" dirty="0">
                <a:solidFill>
                  <a:schemeClr val="tx1"/>
                </a:solidFill>
                <a:effectLst/>
                <a:latin typeface="+mn-lt"/>
                <a:ea typeface="+mn-ea"/>
                <a:cs typeface="+mn-cs"/>
              </a:rPr>
              <a:t>Dynamex</a:t>
            </a:r>
            <a:r>
              <a:rPr lang="en-US" sz="1200" b="0" i="0" kern="1200" dirty="0">
                <a:solidFill>
                  <a:schemeClr val="tx1"/>
                </a:solidFill>
                <a:effectLst/>
                <a:latin typeface="+mn-lt"/>
                <a:ea typeface="+mn-ea"/>
                <a:cs typeface="+mn-cs"/>
              </a:rPr>
              <a:t> by declaring that, for purposes of state law, the determination of whether someone is an employee or an independent contractor shall be based on the multifactor </a:t>
            </a:r>
            <a:r>
              <a:rPr lang="en-US" sz="1200" b="0" i="1" kern="1200" dirty="0" err="1">
                <a:solidFill>
                  <a:schemeClr val="tx1"/>
                </a:solidFill>
                <a:effectLst/>
                <a:latin typeface="+mn-lt"/>
                <a:ea typeface="+mn-ea"/>
                <a:cs typeface="+mn-cs"/>
              </a:rPr>
              <a:t>Borello</a:t>
            </a:r>
            <a:r>
              <a:rPr lang="en-US" sz="1200" b="0" i="0" kern="1200" dirty="0">
                <a:solidFill>
                  <a:schemeClr val="tx1"/>
                </a:solidFill>
                <a:effectLst/>
                <a:latin typeface="+mn-lt"/>
                <a:ea typeface="+mn-ea"/>
                <a:cs typeface="+mn-cs"/>
              </a:rPr>
              <a:t> test that applied before the California Supreme Court adopted the new ABC test.</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7</a:t>
            </a:fld>
            <a:endParaRPr lang="en-US"/>
          </a:p>
        </p:txBody>
      </p:sp>
    </p:spTree>
    <p:extLst>
      <p:ext uri="{BB962C8B-B14F-4D97-AF65-F5344CB8AC3E}">
        <p14:creationId xmlns:p14="http://schemas.microsoft.com/office/powerpoint/2010/main" val="196597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 Prong is nothing new.  You all have heard repeatedly that business should take steps to ensure that the business does not exercise control over the driver.  If a business cannot meet this standard, it likely will have failed the </a:t>
            </a:r>
            <a:r>
              <a:rPr lang="en-US" i="1" dirty="0" err="1"/>
              <a:t>Borello</a:t>
            </a:r>
            <a:r>
              <a:rPr lang="en-US" dirty="0"/>
              <a:t> Test.</a:t>
            </a:r>
          </a:p>
          <a:p>
            <a:endParaRPr lang="en-US" dirty="0"/>
          </a:p>
          <a:p>
            <a:r>
              <a:rPr lang="en-US" dirty="0"/>
              <a:t>B</a:t>
            </a:r>
            <a:r>
              <a:rPr lang="en-US" sz="1200" kern="1200" dirty="0">
                <a:solidFill>
                  <a:schemeClr val="tx1"/>
                </a:solidFill>
                <a:effectLst/>
                <a:latin typeface="+mn-lt"/>
                <a:ea typeface="+mn-ea"/>
                <a:cs typeface="+mn-cs"/>
              </a:rPr>
              <a:t>usinesses should take care to define their business and how it relates (or better, does not relate) to the services being performed for purposes of the “B” prong.  Businesses should carefully review the kinds of public statements made in marketing material and websites that describe the business and refine them as appropriate.</a:t>
            </a:r>
            <a:endParaRPr lang="en-US" dirty="0"/>
          </a:p>
        </p:txBody>
      </p:sp>
      <p:sp>
        <p:nvSpPr>
          <p:cNvPr id="4" name="Slide Number Placeholder 3"/>
          <p:cNvSpPr>
            <a:spLocks noGrp="1"/>
          </p:cNvSpPr>
          <p:nvPr>
            <p:ph type="sldNum" sz="quarter" idx="10"/>
          </p:nvPr>
        </p:nvSpPr>
        <p:spPr/>
        <p:txBody>
          <a:bodyPr/>
          <a:lstStyle/>
          <a:p>
            <a:fld id="{BF87C145-3E62-46B9-B149-9547AD222616}" type="slidenum">
              <a:rPr lang="en-US" smtClean="0"/>
              <a:pPr/>
              <a:t>8</a:t>
            </a:fld>
            <a:endParaRPr lang="en-US"/>
          </a:p>
        </p:txBody>
      </p:sp>
    </p:spTree>
    <p:extLst>
      <p:ext uri="{BB962C8B-B14F-4D97-AF65-F5344CB8AC3E}">
        <p14:creationId xmlns:p14="http://schemas.microsoft.com/office/powerpoint/2010/main" val="92907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Businesses should as best as possible make sure that the worker is a bona fide independent contractor, has all required licenses and other clients, and holds himself or herself out to an appropriate market as being in the business of providing such services. </a:t>
            </a:r>
          </a:p>
          <a:p>
            <a:endParaRPr lang="en-US" dirty="0"/>
          </a:p>
          <a:p>
            <a:r>
              <a:rPr lang="en-US" dirty="0"/>
              <a:t>While small businesses are great, ideally it is best not be someone’s first customer.</a:t>
            </a:r>
          </a:p>
          <a:p>
            <a:r>
              <a:rPr lang="en-US" dirty="0"/>
              <a:t>Gather appropriate documentation before the start of any engagement (business license, business card, advertising, references). </a:t>
            </a:r>
          </a:p>
          <a:p>
            <a:endParaRPr lang="en-US" dirty="0"/>
          </a:p>
          <a:p>
            <a:r>
              <a:rPr lang="en-US" dirty="0"/>
              <a:t>A business should consider where practical establishing contracting standards and not contracting with any business that does not meet them. These standards could include contracting only with legal entities (whether C or S corporations or limited liability companies). Using bona fide corporations may add a further argument that the workers fall entirely outside the ABC test because they are not performing services as individuals</a:t>
            </a:r>
          </a:p>
        </p:txBody>
      </p:sp>
      <p:sp>
        <p:nvSpPr>
          <p:cNvPr id="4" name="Slide Number Placeholder 3"/>
          <p:cNvSpPr>
            <a:spLocks noGrp="1"/>
          </p:cNvSpPr>
          <p:nvPr>
            <p:ph type="sldNum" sz="quarter" idx="10"/>
          </p:nvPr>
        </p:nvSpPr>
        <p:spPr/>
        <p:txBody>
          <a:bodyPr/>
          <a:lstStyle/>
          <a:p>
            <a:fld id="{BF87C145-3E62-46B9-B149-9547AD222616}" type="slidenum">
              <a:rPr lang="en-US" smtClean="0"/>
              <a:pPr/>
              <a:t>9</a:t>
            </a:fld>
            <a:endParaRPr lang="en-US"/>
          </a:p>
        </p:txBody>
      </p:sp>
    </p:spTree>
    <p:extLst>
      <p:ext uri="{BB962C8B-B14F-4D97-AF65-F5344CB8AC3E}">
        <p14:creationId xmlns:p14="http://schemas.microsoft.com/office/powerpoint/2010/main" val="1200943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29887A3-2D81-46F6-9A69-7790E846ADFC}" type="datetime1">
              <a:rPr lang="en-US" smtClean="0"/>
              <a:pPr/>
              <a:t>2/6/2019</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89172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E0D9BB-CE0B-4066-A729-E0652CA68583}" type="datetime1">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6213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8F2168-E7A7-4C90-9707-49AE8A69D558}" type="datetime1">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53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EF77E-8F80-4C53-A8E0-9ECD9F9D642A}" type="datetime1">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461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EF9F-5F22-4E3E-8C85-2EC1DB135931}" type="datetime1">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531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07D679-E79D-4204-9597-2C9B190B02CE}" type="datetime1">
              <a:rPr lang="en-US" smtClean="0"/>
              <a:pPr/>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727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49389D-DCFD-4CF6-A9C9-AE9EBECAD906}" type="datetime1">
              <a:rPr lang="en-US" smtClean="0"/>
              <a:pPr/>
              <a:t>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9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13E5E-CE85-4534-BE5A-17614B452C99}" type="datetime1">
              <a:rPr lang="en-US" smtClean="0"/>
              <a:pPr/>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095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8A2D5-6A08-40FC-B4D0-E54E1413DE2E}" type="datetime1">
              <a:rPr lang="en-US" smtClean="0"/>
              <a:pPr/>
              <a:t>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612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7AE498-26EA-4C1E-A5A1-A4B0F240DFA8}" type="datetime1">
              <a:rPr lang="en-US" smtClean="0"/>
              <a:pPr/>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195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5073465-18F0-4A80-928A-DBDAFBAD3703}" type="datetime1">
              <a:rPr lang="en-US" smtClean="0"/>
              <a:pPr/>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620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D2F19F3-6EE8-4537-82BE-1A69737D311C}" type="datetime1">
              <a:rPr lang="en-US" smtClean="0"/>
              <a:pPr/>
              <a:t>2/6/2019</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850679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rogrambytes48k.wordpress.com/2013/06/09/tiburon-jaws-screen-7-198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marronlawyers.com/"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mailto:pmarron@marronlawyers.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flickr.com/photos/unseth/409700236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s.wikipedia.org/wiki/Tesla_Sem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65E98-DE3A-4DA0-A339-18873751EE65}"/>
              </a:ext>
            </a:extLst>
          </p:cNvPr>
          <p:cNvPicPr/>
          <p:nvPr/>
        </p:nvPicPr>
        <p:blipFill>
          <a:blip r:embed="rId4">
            <a:extLst>
              <a:ext uri="{28A0092B-C50C-407E-A947-70E740481C1C}">
                <a14:useLocalDpi xmlns:a14="http://schemas.microsoft.com/office/drawing/2010/main" val="0"/>
              </a:ext>
            </a:extLst>
          </a:blip>
          <a:stretch>
            <a:fillRect/>
          </a:stretch>
        </p:blipFill>
        <p:spPr>
          <a:xfrm>
            <a:off x="698155" y="5455578"/>
            <a:ext cx="5226784" cy="1099915"/>
          </a:xfrm>
          <a:prstGeom prst="rect">
            <a:avLst/>
          </a:prstGeom>
        </p:spPr>
      </p:pic>
      <p:sp>
        <p:nvSpPr>
          <p:cNvPr id="5" name="Title 4">
            <a:extLst>
              <a:ext uri="{FF2B5EF4-FFF2-40B4-BE49-F238E27FC236}">
                <a16:creationId xmlns:a16="http://schemas.microsoft.com/office/drawing/2014/main" id="{71823236-07A0-44D6-8324-5FA49AE798B0}"/>
              </a:ext>
            </a:extLst>
          </p:cNvPr>
          <p:cNvSpPr>
            <a:spLocks noGrp="1"/>
          </p:cNvSpPr>
          <p:nvPr>
            <p:ph type="ctrTitle"/>
          </p:nvPr>
        </p:nvSpPr>
        <p:spPr>
          <a:xfrm>
            <a:off x="926033" y="381741"/>
            <a:ext cx="10082278" cy="3160450"/>
          </a:xfrm>
        </p:spPr>
        <p:txBody>
          <a:bodyPr>
            <a:noAutofit/>
          </a:bodyPr>
          <a:lstStyle/>
          <a:p>
            <a:br>
              <a:rPr lang="en-US" sz="6600" i="1" dirty="0"/>
            </a:br>
            <a:br>
              <a:rPr lang="en-US" sz="6600" i="1" dirty="0"/>
            </a:br>
            <a:r>
              <a:rPr lang="en-US" sz="6600" dirty="0">
                <a:solidFill>
                  <a:srgbClr val="002060"/>
                </a:solidFill>
              </a:rPr>
              <a:t>Post</a:t>
            </a:r>
            <a:r>
              <a:rPr lang="en-US" sz="6600" i="1" dirty="0">
                <a:solidFill>
                  <a:srgbClr val="002060"/>
                </a:solidFill>
              </a:rPr>
              <a:t>-Dynamex </a:t>
            </a:r>
            <a:r>
              <a:rPr lang="en-US" sz="6600" dirty="0">
                <a:solidFill>
                  <a:srgbClr val="002060"/>
                </a:solidFill>
              </a:rPr>
              <a:t>Developments and </a:t>
            </a:r>
            <a:br>
              <a:rPr lang="en-US" sz="6600" dirty="0">
                <a:solidFill>
                  <a:srgbClr val="002060"/>
                </a:solidFill>
              </a:rPr>
            </a:br>
            <a:r>
              <a:rPr lang="en-US" sz="6600" dirty="0">
                <a:solidFill>
                  <a:srgbClr val="002060"/>
                </a:solidFill>
              </a:rPr>
              <a:t>the </a:t>
            </a:r>
            <a:r>
              <a:rPr lang="en-US" sz="6600" i="1" dirty="0">
                <a:solidFill>
                  <a:srgbClr val="002060"/>
                </a:solidFill>
              </a:rPr>
              <a:t>New Prime </a:t>
            </a:r>
            <a:r>
              <a:rPr lang="en-US" sz="6600" dirty="0">
                <a:solidFill>
                  <a:srgbClr val="002060"/>
                </a:solidFill>
              </a:rPr>
              <a:t>Decision</a:t>
            </a:r>
          </a:p>
        </p:txBody>
      </p:sp>
      <p:sp>
        <p:nvSpPr>
          <p:cNvPr id="3" name="Slide Number Placeholder 2">
            <a:extLst>
              <a:ext uri="{FF2B5EF4-FFF2-40B4-BE49-F238E27FC236}">
                <a16:creationId xmlns:a16="http://schemas.microsoft.com/office/drawing/2014/main" id="{E781462C-16E0-4215-A97A-A559FF8DAA0F}"/>
              </a:ext>
            </a:extLst>
          </p:cNvPr>
          <p:cNvSpPr>
            <a:spLocks noGrp="1"/>
          </p:cNvSpPr>
          <p:nvPr>
            <p:ph type="sldNum" sz="quarter" idx="12"/>
          </p:nvPr>
        </p:nvSpPr>
        <p:spPr>
          <a:xfrm>
            <a:off x="11292840" y="6172200"/>
            <a:ext cx="914400" cy="593725"/>
          </a:xfrm>
        </p:spPr>
        <p:txBody>
          <a:bodyPr>
            <a:normAutofit lnSpcReduction="10000"/>
          </a:bodyPr>
          <a:lstStyle/>
          <a:p>
            <a:fld id="{D57F1E4F-1CFF-5643-939E-217C01CDF565}" type="slidenum">
              <a:rPr lang="en-US" smtClean="0"/>
              <a:pPr/>
              <a:t>1</a:t>
            </a:fld>
            <a:endParaRPr lang="en-US" dirty="0"/>
          </a:p>
        </p:txBody>
      </p:sp>
      <p:sp>
        <p:nvSpPr>
          <p:cNvPr id="7" name="TextBox 6"/>
          <p:cNvSpPr txBox="1"/>
          <p:nvPr/>
        </p:nvSpPr>
        <p:spPr>
          <a:xfrm>
            <a:off x="6846106" y="4382838"/>
            <a:ext cx="5027423" cy="1631216"/>
          </a:xfrm>
          <a:prstGeom prst="rect">
            <a:avLst/>
          </a:prstGeom>
          <a:noFill/>
        </p:spPr>
        <p:txBody>
          <a:bodyPr wrap="square" rtlCol="0">
            <a:spAutoFit/>
          </a:bodyPr>
          <a:lstStyle/>
          <a:p>
            <a:endParaRPr lang="en-US" sz="2500" dirty="0"/>
          </a:p>
          <a:p>
            <a:r>
              <a:rPr lang="en-US" sz="2500" dirty="0"/>
              <a:t>Paul Marron, Esq.</a:t>
            </a:r>
          </a:p>
          <a:p>
            <a:r>
              <a:rPr lang="en-US" sz="2500" dirty="0"/>
              <a:t>CDA Courier Legal Labor Law Webinar, February 6, 2019</a:t>
            </a:r>
          </a:p>
        </p:txBody>
      </p:sp>
    </p:spTree>
    <p:extLst>
      <p:ext uri="{BB962C8B-B14F-4D97-AF65-F5344CB8AC3E}">
        <p14:creationId xmlns:p14="http://schemas.microsoft.com/office/powerpoint/2010/main" val="39244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624541" y="400182"/>
            <a:ext cx="10973418" cy="1299539"/>
          </a:xfrm>
        </p:spPr>
        <p:txBody>
          <a:bodyPr>
            <a:normAutofit/>
          </a:bodyPr>
          <a:lstStyle/>
          <a:p>
            <a:pPr lvl="0"/>
            <a:r>
              <a:rPr lang="en-US" sz="4100" b="1" dirty="0">
                <a:solidFill>
                  <a:schemeClr val="bg1"/>
                </a:solidFill>
              </a:rPr>
              <a:t>Have you Adapted Your Business Model? </a:t>
            </a:r>
            <a:r>
              <a:rPr lang="en-US" sz="2000" b="1" dirty="0">
                <a:solidFill>
                  <a:schemeClr val="bg1"/>
                </a:solidFill>
              </a:rPr>
              <a:t>(1)</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823769" y="1823919"/>
            <a:ext cx="10404297" cy="4506902"/>
          </a:xfrm>
        </p:spPr>
        <p:txBody>
          <a:bodyPr>
            <a:normAutofit/>
          </a:bodyPr>
          <a:lstStyle/>
          <a:p>
            <a:pPr marL="0" indent="0">
              <a:buNone/>
            </a:pPr>
            <a:r>
              <a:rPr lang="en-US" sz="2400" b="1" dirty="0">
                <a:solidFill>
                  <a:schemeClr val="bg1"/>
                </a:solidFill>
                <a:effectLst>
                  <a:outerShdw blurRad="38100" dist="38100" dir="2700000" algn="tl">
                    <a:srgbClr val="000000">
                      <a:alpha val="43137"/>
                    </a:srgbClr>
                  </a:outerShdw>
                </a:effectLst>
              </a:rPr>
              <a:t>Procedures that did not past muster in </a:t>
            </a:r>
            <a:r>
              <a:rPr lang="en-US" sz="2400" b="1" i="1" dirty="0">
                <a:solidFill>
                  <a:schemeClr val="bg1"/>
                </a:solidFill>
                <a:effectLst>
                  <a:outerShdw blurRad="38100" dist="38100" dir="2700000" algn="tl">
                    <a:srgbClr val="000000">
                      <a:alpha val="43137"/>
                    </a:srgbClr>
                  </a:outerShdw>
                </a:effectLst>
              </a:rPr>
              <a:t>Dynamex</a:t>
            </a:r>
            <a:r>
              <a:rPr lang="en-US" sz="2400" b="1" dirty="0">
                <a:solidFill>
                  <a:schemeClr val="bg1"/>
                </a:solidFill>
                <a:effectLst>
                  <a:outerShdw blurRad="38100" dist="38100" dir="2700000" algn="tl">
                    <a:srgbClr val="000000">
                      <a:alpha val="43137"/>
                    </a:srgbClr>
                  </a:outerShdw>
                </a:effectLst>
              </a:rPr>
              <a:t>:</a:t>
            </a:r>
          </a:p>
          <a:p>
            <a:r>
              <a:rPr lang="en-US" sz="2400" dirty="0">
                <a:solidFill>
                  <a:schemeClr val="bg1"/>
                </a:solidFill>
              </a:rPr>
              <a:t>Independent contractor drivers were converted from employees</a:t>
            </a:r>
          </a:p>
          <a:p>
            <a:r>
              <a:rPr lang="en-US" sz="2400" dirty="0">
                <a:solidFill>
                  <a:schemeClr val="bg1"/>
                </a:solidFill>
              </a:rPr>
              <a:t>Drivers provide own vehicles and pay expenses (fuel, tolls, maintenance, insurance, taxes, workers comp, Nextel device).</a:t>
            </a:r>
          </a:p>
          <a:p>
            <a:r>
              <a:rPr lang="en-US" sz="2400" dirty="0">
                <a:solidFill>
                  <a:schemeClr val="bg1"/>
                </a:solidFill>
              </a:rPr>
              <a:t>Drivers set own schedules </a:t>
            </a:r>
            <a:r>
              <a:rPr lang="en-US" sz="2400" u="sng" dirty="0">
                <a:solidFill>
                  <a:schemeClr val="bg1"/>
                </a:solidFill>
              </a:rPr>
              <a:t>but</a:t>
            </a:r>
            <a:r>
              <a:rPr lang="en-US" sz="2400" dirty="0">
                <a:solidFill>
                  <a:schemeClr val="bg1"/>
                </a:solidFill>
              </a:rPr>
              <a:t> must notify Dynamex of days they are available in advance.</a:t>
            </a:r>
          </a:p>
          <a:p>
            <a:r>
              <a:rPr lang="en-US" sz="2400" dirty="0">
                <a:solidFill>
                  <a:schemeClr val="bg1"/>
                </a:solidFill>
              </a:rPr>
              <a:t>Drivers assigned delivery list daily. Must notify "promptly" if they reject an offered delivery and are liable for any loss incurred as a result. Drivers can set route/sequence of deliveries but must complete all deliveries same-day and must comply if a customer sets the route.</a:t>
            </a: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10</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1780387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0" y="1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609291" y="416146"/>
            <a:ext cx="10973418" cy="1299539"/>
          </a:xfrm>
        </p:spPr>
        <p:txBody>
          <a:bodyPr>
            <a:normAutofit/>
          </a:bodyPr>
          <a:lstStyle/>
          <a:p>
            <a:pPr lvl="0"/>
            <a:r>
              <a:rPr lang="en-US" sz="4100" b="1" dirty="0">
                <a:solidFill>
                  <a:schemeClr val="bg1"/>
                </a:solidFill>
              </a:rPr>
              <a:t>Have you Adapted Your Business Model? </a:t>
            </a:r>
            <a:r>
              <a:rPr lang="en-US" sz="2000" b="1" dirty="0">
                <a:solidFill>
                  <a:schemeClr val="bg1"/>
                </a:solidFill>
              </a:rPr>
              <a:t>(2)</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823769" y="1949457"/>
            <a:ext cx="10404297" cy="4380939"/>
          </a:xfrm>
        </p:spPr>
        <p:txBody>
          <a:bodyPr>
            <a:normAutofit/>
          </a:bodyPr>
          <a:lstStyle/>
          <a:p>
            <a:pPr marL="0" indent="0">
              <a:buNone/>
            </a:pPr>
            <a:r>
              <a:rPr lang="en-US" sz="2400" b="1" dirty="0">
                <a:solidFill>
                  <a:schemeClr val="bg1"/>
                </a:solidFill>
                <a:effectLst>
                  <a:outerShdw blurRad="38100" dist="38100" dir="2700000" algn="tl">
                    <a:srgbClr val="000000">
                      <a:alpha val="43137"/>
                    </a:srgbClr>
                  </a:outerShdw>
                </a:effectLst>
              </a:rPr>
              <a:t>Procedures that did not past muster in </a:t>
            </a:r>
            <a:r>
              <a:rPr lang="en-US" sz="2400" b="1" i="1" dirty="0">
                <a:solidFill>
                  <a:schemeClr val="bg1"/>
                </a:solidFill>
                <a:effectLst>
                  <a:outerShdw blurRad="38100" dist="38100" dir="2700000" algn="tl">
                    <a:srgbClr val="000000">
                      <a:alpha val="43137"/>
                    </a:srgbClr>
                  </a:outerShdw>
                </a:effectLst>
              </a:rPr>
              <a:t>Dynamex (cont’d)</a:t>
            </a:r>
            <a:r>
              <a:rPr lang="en-US" sz="2400" b="1" dirty="0">
                <a:solidFill>
                  <a:schemeClr val="bg1"/>
                </a:solidFill>
                <a:effectLst>
                  <a:outerShdw blurRad="38100" dist="38100" dir="2700000" algn="tl">
                    <a:srgbClr val="000000">
                      <a:alpha val="43137"/>
                    </a:srgbClr>
                  </a:outerShdw>
                </a:effectLst>
              </a:rPr>
              <a:t>:</a:t>
            </a:r>
          </a:p>
          <a:p>
            <a:r>
              <a:rPr lang="en-US" sz="2400" dirty="0">
                <a:solidFill>
                  <a:schemeClr val="bg1"/>
                </a:solidFill>
              </a:rPr>
              <a:t>Drivers wear Dynamex shirts/badges. Some Drivers required to have decals on vehicles.</a:t>
            </a:r>
          </a:p>
          <a:p>
            <a:r>
              <a:rPr lang="en-US" sz="2400" dirty="0">
                <a:solidFill>
                  <a:schemeClr val="bg1"/>
                </a:solidFill>
              </a:rPr>
              <a:t>Dynamex obtains the customers, sets all rates, negotiates amount paid to drivers, and retains right to control number and nature of deliveries it offers.</a:t>
            </a:r>
          </a:p>
          <a:p>
            <a:r>
              <a:rPr lang="en-US" sz="2400" dirty="0">
                <a:solidFill>
                  <a:schemeClr val="bg1"/>
                </a:solidFill>
              </a:rPr>
              <a:t>Drivers can hire other drivers and can drive for other companies, but cannot divert deliveries to another provider.</a:t>
            </a:r>
          </a:p>
          <a:p>
            <a:r>
              <a:rPr lang="en-US" sz="2400" dirty="0">
                <a:solidFill>
                  <a:schemeClr val="bg1"/>
                </a:solidFill>
              </a:rPr>
              <a:t>Dynamex retains right to terminate without cause on 3 days' notice.</a:t>
            </a:r>
            <a:endParaRPr lang="en-US" sz="24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11</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77412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2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656947" y="259080"/>
            <a:ext cx="10178201" cy="786767"/>
          </a:xfrm>
        </p:spPr>
        <p:txBody>
          <a:bodyPr>
            <a:normAutofit fontScale="90000"/>
          </a:bodyPr>
          <a:lstStyle/>
          <a:p>
            <a:pPr lvl="0"/>
            <a:br>
              <a:rPr lang="en-US" sz="4100" b="1" dirty="0"/>
            </a:br>
            <a:r>
              <a:rPr lang="en-US" sz="4100" b="1" dirty="0">
                <a:solidFill>
                  <a:schemeClr val="bg1"/>
                </a:solidFill>
              </a:rPr>
              <a:t>Considerations</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517793" y="1139672"/>
            <a:ext cx="10775047" cy="5459247"/>
          </a:xfrm>
        </p:spPr>
        <p:txBody>
          <a:bodyPr>
            <a:noAutofit/>
          </a:bodyPr>
          <a:lstStyle/>
          <a:p>
            <a:pPr marL="274320" lvl="1" indent="0">
              <a:buNone/>
            </a:pPr>
            <a:r>
              <a:rPr lang="en-US" sz="2200" b="1" u="sng" dirty="0">
                <a:solidFill>
                  <a:schemeClr val="bg1"/>
                </a:solidFill>
                <a:effectLst>
                  <a:outerShdw blurRad="38100" dist="38100" dir="2700000" algn="tl">
                    <a:srgbClr val="000000">
                      <a:alpha val="43137"/>
                    </a:srgbClr>
                  </a:outerShdw>
                </a:effectLst>
              </a:rPr>
              <a:t>Technology Solutions</a:t>
            </a:r>
            <a:r>
              <a:rPr lang="en-US" sz="2200" b="1" dirty="0">
                <a:solidFill>
                  <a:schemeClr val="bg1"/>
                </a:solidFill>
                <a:effectLst>
                  <a:outerShdw blurRad="38100" dist="38100" dir="2700000" algn="tl">
                    <a:srgbClr val="000000">
                      <a:alpha val="43137"/>
                    </a:srgbClr>
                  </a:outerShdw>
                </a:effectLst>
              </a:rPr>
              <a:t>:</a:t>
            </a:r>
          </a:p>
          <a:p>
            <a:pPr lvl="1"/>
            <a:r>
              <a:rPr lang="en-US" sz="2200" b="1" dirty="0">
                <a:solidFill>
                  <a:schemeClr val="bg1"/>
                </a:solidFill>
                <a:effectLst>
                  <a:outerShdw blurRad="38100" dist="38100" dir="2700000" algn="tl">
                    <a:srgbClr val="000000">
                      <a:alpha val="43137"/>
                    </a:srgbClr>
                  </a:outerShdw>
                </a:effectLst>
              </a:rPr>
              <a:t>Allow for pricing negotiation on at least some deliveries</a:t>
            </a:r>
          </a:p>
          <a:p>
            <a:pPr lvl="2"/>
            <a:r>
              <a:rPr lang="en-US" sz="2200" b="1" dirty="0">
                <a:solidFill>
                  <a:schemeClr val="bg1"/>
                </a:solidFill>
                <a:effectLst>
                  <a:outerShdw blurRad="38100" dist="38100" dir="2700000" algn="tl">
                    <a:srgbClr val="000000">
                      <a:alpha val="43137"/>
                    </a:srgbClr>
                  </a:outerShdw>
                </a:effectLst>
              </a:rPr>
              <a:t>Track and Record Negotiated Pricing</a:t>
            </a:r>
          </a:p>
          <a:p>
            <a:pPr lvl="1"/>
            <a:r>
              <a:rPr lang="en-US" sz="2200" b="1" dirty="0">
                <a:solidFill>
                  <a:schemeClr val="bg1"/>
                </a:solidFill>
                <a:effectLst>
                  <a:outerShdw blurRad="38100" dist="38100" dir="2700000" algn="tl">
                    <a:srgbClr val="000000">
                      <a:alpha val="43137"/>
                    </a:srgbClr>
                  </a:outerShdw>
                </a:effectLst>
              </a:rPr>
              <a:t>Develop and maintain a software system that allows you prove driver independence in court</a:t>
            </a:r>
          </a:p>
          <a:p>
            <a:pPr lvl="2"/>
            <a:r>
              <a:rPr lang="en-US" sz="2200" b="1" dirty="0">
                <a:solidFill>
                  <a:schemeClr val="bg1"/>
                </a:solidFill>
                <a:effectLst>
                  <a:outerShdw blurRad="38100" dist="38100" dir="2700000" algn="tl">
                    <a:srgbClr val="000000">
                      <a:alpha val="43137"/>
                    </a:srgbClr>
                  </a:outerShdw>
                </a:effectLst>
              </a:rPr>
              <a:t>Document and refute driver claims that:</a:t>
            </a:r>
          </a:p>
          <a:p>
            <a:pPr lvl="3"/>
            <a:r>
              <a:rPr lang="en-US" sz="2200" b="1" dirty="0">
                <a:solidFill>
                  <a:schemeClr val="bg1"/>
                </a:solidFill>
                <a:effectLst>
                  <a:outerShdw blurRad="38100" dist="38100" dir="2700000" algn="tl">
                    <a:srgbClr val="000000">
                      <a:alpha val="43137"/>
                    </a:srgbClr>
                  </a:outerShdw>
                </a:effectLst>
              </a:rPr>
              <a:t>“I had to accept all deliveries or they would block me from the system”</a:t>
            </a:r>
          </a:p>
          <a:p>
            <a:pPr lvl="3"/>
            <a:r>
              <a:rPr lang="en-US" sz="2200" b="1" dirty="0">
                <a:solidFill>
                  <a:schemeClr val="bg1"/>
                </a:solidFill>
                <a:effectLst>
                  <a:outerShdw blurRad="38100" dist="38100" dir="2700000" algn="tl">
                    <a:srgbClr val="000000">
                      <a:alpha val="43137"/>
                    </a:srgbClr>
                  </a:outerShdw>
                </a:effectLst>
              </a:rPr>
              <a:t>“I had no right to negotiate any of the rates paid”</a:t>
            </a:r>
          </a:p>
          <a:p>
            <a:pPr lvl="3"/>
            <a:r>
              <a:rPr lang="en-US" sz="2200" b="1" dirty="0">
                <a:solidFill>
                  <a:schemeClr val="bg1"/>
                </a:solidFill>
                <a:effectLst>
                  <a:outerShdw blurRad="38100" dist="38100" dir="2700000" algn="tl">
                    <a:srgbClr val="000000">
                      <a:alpha val="43137"/>
                    </a:srgbClr>
                  </a:outerShdw>
                </a:effectLst>
              </a:rPr>
              <a:t>“They penalized me for rejecting deliveries”</a:t>
            </a:r>
          </a:p>
          <a:p>
            <a:pPr lvl="3"/>
            <a:r>
              <a:rPr lang="en-US" sz="2200" b="1" dirty="0">
                <a:solidFill>
                  <a:schemeClr val="bg1"/>
                </a:solidFill>
                <a:effectLst>
                  <a:outerShdw blurRad="38100" dist="38100" dir="2700000" algn="tl">
                    <a:srgbClr val="000000">
                      <a:alpha val="43137"/>
                    </a:srgbClr>
                  </a:outerShdw>
                </a:effectLst>
              </a:rPr>
              <a:t>“They penalized me for asserting my rights”</a:t>
            </a:r>
          </a:p>
          <a:p>
            <a:pPr lvl="3"/>
            <a:r>
              <a:rPr lang="en-US" sz="2200" b="1" dirty="0">
                <a:solidFill>
                  <a:schemeClr val="bg1"/>
                </a:solidFill>
                <a:effectLst>
                  <a:outerShdw blurRad="38100" dist="38100" dir="2700000" algn="tl">
                    <a:srgbClr val="000000">
                      <a:alpha val="43137"/>
                    </a:srgbClr>
                  </a:outerShdw>
                </a:effectLst>
              </a:rPr>
              <a:t>“The dictated the delivers and routes I had to take”</a:t>
            </a:r>
          </a:p>
          <a:p>
            <a:pPr lvl="3"/>
            <a:r>
              <a:rPr lang="en-US" sz="2200" b="1" dirty="0">
                <a:solidFill>
                  <a:schemeClr val="bg1"/>
                </a:solidFill>
                <a:effectLst>
                  <a:outerShdw blurRad="38100" dist="38100" dir="2700000" algn="tl">
                    <a:srgbClr val="000000">
                      <a:alpha val="43137"/>
                    </a:srgbClr>
                  </a:outerShdw>
                </a:effectLst>
              </a:rPr>
              <a:t>“I had to work 16 to 20 hour days to break even”</a:t>
            </a:r>
          </a:p>
          <a:p>
            <a:pPr lvl="2"/>
            <a:r>
              <a:rPr lang="en-US" sz="2200" b="1" dirty="0">
                <a:solidFill>
                  <a:schemeClr val="bg1"/>
                </a:solidFill>
                <a:effectLst>
                  <a:outerShdw blurRad="38100" dist="38100" dir="2700000" algn="tl">
                    <a:srgbClr val="000000">
                      <a:alpha val="43137"/>
                    </a:srgbClr>
                  </a:outerShdw>
                </a:effectLst>
              </a:rPr>
              <a:t> Management &amp; dispatcher testimony cannot win the “he said/she said” battle.</a:t>
            </a:r>
            <a:endParaRPr lang="en-US" sz="22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12</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481509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2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656947" y="259080"/>
            <a:ext cx="10178201" cy="786767"/>
          </a:xfrm>
        </p:spPr>
        <p:txBody>
          <a:bodyPr>
            <a:normAutofit fontScale="90000"/>
          </a:bodyPr>
          <a:lstStyle/>
          <a:p>
            <a:pPr lvl="0"/>
            <a:br>
              <a:rPr lang="en-US" sz="4100" b="1" dirty="0"/>
            </a:br>
            <a:r>
              <a:rPr lang="en-US" sz="4100" b="1" dirty="0">
                <a:solidFill>
                  <a:schemeClr val="bg1"/>
                </a:solidFill>
              </a:rPr>
              <a:t>Considerations</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517793" y="1139673"/>
            <a:ext cx="10775047" cy="5187316"/>
          </a:xfrm>
        </p:spPr>
        <p:txBody>
          <a:bodyPr>
            <a:noAutofit/>
          </a:bodyPr>
          <a:lstStyle/>
          <a:p>
            <a:pPr marL="274320" lvl="1" indent="0">
              <a:buNone/>
            </a:pPr>
            <a:r>
              <a:rPr lang="en-US" sz="2400" b="1" u="sng" dirty="0">
                <a:solidFill>
                  <a:schemeClr val="bg1"/>
                </a:solidFill>
                <a:effectLst>
                  <a:outerShdw blurRad="38100" dist="38100" dir="2700000" algn="tl">
                    <a:srgbClr val="000000">
                      <a:alpha val="43137"/>
                    </a:srgbClr>
                  </a:outerShdw>
                </a:effectLst>
              </a:rPr>
              <a:t>Technology Solutions</a:t>
            </a:r>
            <a:r>
              <a:rPr lang="en-US" sz="2400" b="1" dirty="0">
                <a:solidFill>
                  <a:schemeClr val="bg1"/>
                </a:solidFill>
                <a:effectLst>
                  <a:outerShdw blurRad="38100" dist="38100" dir="2700000" algn="tl">
                    <a:srgbClr val="000000">
                      <a:alpha val="43137"/>
                    </a:srgbClr>
                  </a:outerShdw>
                </a:effectLst>
              </a:rPr>
              <a:t>:</a:t>
            </a:r>
          </a:p>
          <a:p>
            <a:pPr lvl="1"/>
            <a:r>
              <a:rPr lang="en-US" sz="2400" b="1" dirty="0">
                <a:solidFill>
                  <a:schemeClr val="bg1"/>
                </a:solidFill>
                <a:effectLst>
                  <a:outerShdw blurRad="38100" dist="38100" dir="2700000" algn="tl">
                    <a:srgbClr val="000000">
                      <a:alpha val="43137"/>
                    </a:srgbClr>
                  </a:outerShdw>
                </a:effectLst>
              </a:rPr>
              <a:t>Algorithmic Dispatch – Remove the human factor</a:t>
            </a:r>
          </a:p>
          <a:p>
            <a:pPr lvl="1"/>
            <a:r>
              <a:rPr lang="en-US" sz="2400" b="1" dirty="0">
                <a:solidFill>
                  <a:schemeClr val="bg1"/>
                </a:solidFill>
                <a:effectLst>
                  <a:outerShdw blurRad="38100" dist="38100" dir="2700000" algn="tl">
                    <a:srgbClr val="000000">
                      <a:alpha val="43137"/>
                    </a:srgbClr>
                  </a:outerShdw>
                </a:effectLst>
              </a:rPr>
              <a:t>Deliveries &amp; Routes Posted Electronically</a:t>
            </a:r>
          </a:p>
          <a:p>
            <a:pPr lvl="2"/>
            <a:r>
              <a:rPr lang="en-US" sz="2400" b="1" dirty="0">
                <a:solidFill>
                  <a:schemeClr val="bg1"/>
                </a:solidFill>
                <a:effectLst>
                  <a:outerShdw blurRad="38100" dist="38100" dir="2700000" algn="tl">
                    <a:srgbClr val="000000">
                      <a:alpha val="43137"/>
                    </a:srgbClr>
                  </a:outerShdw>
                </a:effectLst>
              </a:rPr>
              <a:t>Give Drivers Choice in Accepting and Rejecting Deliveries</a:t>
            </a:r>
          </a:p>
          <a:p>
            <a:pPr lvl="2"/>
            <a:r>
              <a:rPr lang="en-US" sz="2400" b="1" dirty="0">
                <a:solidFill>
                  <a:schemeClr val="bg1"/>
                </a:solidFill>
                <a:effectLst>
                  <a:outerShdw blurRad="38100" dist="38100" dir="2700000" algn="tl">
                    <a:srgbClr val="000000">
                      <a:alpha val="43137"/>
                    </a:srgbClr>
                  </a:outerShdw>
                </a:effectLst>
              </a:rPr>
              <a:t>Track those Driver Decisions;</a:t>
            </a:r>
          </a:p>
          <a:p>
            <a:pPr lvl="2"/>
            <a:r>
              <a:rPr lang="en-US" sz="2400" b="1" dirty="0">
                <a:solidFill>
                  <a:schemeClr val="bg1"/>
                </a:solidFill>
                <a:effectLst>
                  <a:outerShdw blurRad="38100" dist="38100" dir="2700000" algn="tl">
                    <a:srgbClr val="000000">
                      <a:alpha val="43137"/>
                    </a:srgbClr>
                  </a:outerShdw>
                </a:effectLst>
              </a:rPr>
              <a:t>Post Large Volume Deliveries the Afternoon Prior to Establish “Freedom of Choice”</a:t>
            </a: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13</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4085986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0" y="1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781235" y="365758"/>
            <a:ext cx="10053913" cy="796292"/>
          </a:xfrm>
        </p:spPr>
        <p:txBody>
          <a:bodyPr>
            <a:normAutofit fontScale="90000"/>
          </a:bodyPr>
          <a:lstStyle/>
          <a:p>
            <a:pPr lvl="0"/>
            <a:br>
              <a:rPr lang="en-US" sz="4100" b="1" dirty="0"/>
            </a:br>
            <a:r>
              <a:rPr lang="en-US" sz="4100" b="1" dirty="0">
                <a:solidFill>
                  <a:schemeClr val="bg1"/>
                </a:solidFill>
              </a:rPr>
              <a:t>Considerations</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914401" y="1527798"/>
            <a:ext cx="9920748" cy="4844427"/>
          </a:xfrm>
        </p:spPr>
        <p:txBody>
          <a:bodyPr>
            <a:normAutofit/>
          </a:bodyPr>
          <a:lstStyle/>
          <a:p>
            <a:pPr marL="274320" lvl="1" indent="0">
              <a:buNone/>
            </a:pPr>
            <a:r>
              <a:rPr lang="en-US" sz="1800" b="1" u="sng" dirty="0">
                <a:solidFill>
                  <a:schemeClr val="bg1"/>
                </a:solidFill>
                <a:effectLst>
                  <a:outerShdw blurRad="38100" dist="38100" dir="2700000" algn="tl">
                    <a:srgbClr val="000000">
                      <a:alpha val="43137"/>
                    </a:srgbClr>
                  </a:outerShdw>
                </a:effectLst>
              </a:rPr>
              <a:t>Operational Solutions</a:t>
            </a:r>
            <a:r>
              <a:rPr lang="en-US" sz="1800" b="1" dirty="0">
                <a:solidFill>
                  <a:schemeClr val="bg1"/>
                </a:solidFill>
                <a:effectLst>
                  <a:outerShdw blurRad="38100" dist="38100" dir="2700000" algn="tl">
                    <a:srgbClr val="000000">
                      <a:alpha val="43137"/>
                    </a:srgbClr>
                  </a:outerShdw>
                </a:effectLst>
              </a:rPr>
              <a:t>:</a:t>
            </a:r>
          </a:p>
          <a:p>
            <a:pPr lvl="1"/>
            <a:r>
              <a:rPr lang="en-US" b="1" dirty="0">
                <a:solidFill>
                  <a:schemeClr val="bg1"/>
                </a:solidFill>
                <a:effectLst>
                  <a:outerShdw blurRad="38100" dist="38100" dir="2700000" algn="tl">
                    <a:srgbClr val="000000">
                      <a:alpha val="43137"/>
                    </a:srgbClr>
                  </a:outerShdw>
                </a:effectLst>
              </a:rPr>
              <a:t>Contract only with drivers that have formed business entities</a:t>
            </a:r>
          </a:p>
          <a:p>
            <a:pPr lvl="2"/>
            <a:r>
              <a:rPr lang="en-US" sz="1600" b="1" dirty="0">
                <a:solidFill>
                  <a:schemeClr val="bg1"/>
                </a:solidFill>
                <a:effectLst>
                  <a:outerShdw blurRad="38100" dist="38100" dir="2700000" algn="tl">
                    <a:srgbClr val="000000">
                      <a:alpha val="43137"/>
                    </a:srgbClr>
                  </a:outerShdw>
                </a:effectLst>
              </a:rPr>
              <a:t>DBA’s are insufficient</a:t>
            </a:r>
          </a:p>
          <a:p>
            <a:pPr lvl="2"/>
            <a:r>
              <a:rPr lang="en-US" sz="1600" b="1" dirty="0">
                <a:solidFill>
                  <a:schemeClr val="bg1"/>
                </a:solidFill>
                <a:effectLst>
                  <a:outerShdw blurRad="38100" dist="38100" dir="2700000" algn="tl">
                    <a:srgbClr val="000000">
                      <a:alpha val="43137"/>
                    </a:srgbClr>
                  </a:outerShdw>
                </a:effectLst>
              </a:rPr>
              <a:t>Identify local “business advisors” to whom you can refer drivers for incorporation and LLC status</a:t>
            </a:r>
          </a:p>
          <a:p>
            <a:pPr lvl="2"/>
            <a:r>
              <a:rPr lang="en-US" sz="1600" b="1" dirty="0">
                <a:solidFill>
                  <a:schemeClr val="bg1"/>
                </a:solidFill>
                <a:effectLst>
                  <a:outerShdw blurRad="38100" dist="38100" dir="2700000" algn="tl">
                    <a:srgbClr val="000000">
                      <a:alpha val="43137"/>
                    </a:srgbClr>
                  </a:outerShdw>
                </a:effectLst>
              </a:rPr>
              <a:t>LLCs can be attractive because it allows entrepreneurial drivers to grant “membership” interest to arguably allow classify the drivers they worth with as “partners” or independent contractors.</a:t>
            </a:r>
          </a:p>
          <a:p>
            <a:pPr lvl="1"/>
            <a:r>
              <a:rPr lang="en-US" b="1" dirty="0">
                <a:solidFill>
                  <a:schemeClr val="bg1"/>
                </a:solidFill>
                <a:effectLst>
                  <a:outerShdw blurRad="38100" dist="38100" dir="2700000" algn="tl">
                    <a:srgbClr val="000000">
                      <a:alpha val="43137"/>
                    </a:srgbClr>
                  </a:outerShdw>
                </a:effectLst>
              </a:rPr>
              <a:t>Contract only with drivers that maintain a business license</a:t>
            </a:r>
          </a:p>
          <a:p>
            <a:pPr lvl="1"/>
            <a:r>
              <a:rPr lang="en-US" b="1" dirty="0">
                <a:solidFill>
                  <a:schemeClr val="bg1"/>
                </a:solidFill>
                <a:effectLst>
                  <a:outerShdw blurRad="38100" dist="38100" dir="2700000" algn="tl">
                    <a:srgbClr val="000000">
                      <a:alpha val="43137"/>
                    </a:srgbClr>
                  </a:outerShdw>
                </a:effectLst>
              </a:rPr>
              <a:t>Focus on drivers that hire other drivers through their business entity</a:t>
            </a:r>
          </a:p>
          <a:p>
            <a:pPr lvl="1"/>
            <a:r>
              <a:rPr lang="en-US" b="1" dirty="0">
                <a:solidFill>
                  <a:schemeClr val="bg1"/>
                </a:solidFill>
                <a:effectLst>
                  <a:outerShdw blurRad="38100" dist="38100" dir="2700000" algn="tl">
                    <a:srgbClr val="000000">
                      <a:alpha val="43137"/>
                    </a:srgbClr>
                  </a:outerShdw>
                </a:effectLst>
              </a:rPr>
              <a:t>Contractors must always be able to provide services to other companies and work independent from your company.</a:t>
            </a:r>
          </a:p>
          <a:p>
            <a:pPr lvl="1"/>
            <a:r>
              <a:rPr lang="en-US" b="1" dirty="0">
                <a:solidFill>
                  <a:schemeClr val="bg1"/>
                </a:solidFill>
                <a:effectLst>
                  <a:outerShdw blurRad="38100" dist="38100" dir="2700000" algn="tl">
                    <a:srgbClr val="000000">
                      <a:alpha val="43137"/>
                    </a:srgbClr>
                  </a:outerShdw>
                </a:effectLst>
              </a:rPr>
              <a:t>Do not restrict or interfere with contractor advertising.</a:t>
            </a:r>
          </a:p>
          <a:p>
            <a:pPr lvl="2"/>
            <a:r>
              <a:rPr lang="en-US" sz="1600" b="1" dirty="0">
                <a:solidFill>
                  <a:schemeClr val="bg1"/>
                </a:solidFill>
                <a:effectLst>
                  <a:outerShdw blurRad="38100" dist="38100" dir="2700000" algn="tl">
                    <a:srgbClr val="000000">
                      <a:alpha val="43137"/>
                    </a:srgbClr>
                  </a:outerShdw>
                </a:effectLst>
              </a:rPr>
              <a:t>You can still maintain a strong contract with drivers that prohibits solicitation, customer theft, etc.</a:t>
            </a:r>
            <a:endParaRPr lang="en-US" sz="1000"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cs typeface="Arial" panose="020B0604020202020204" pitchFamily="34" charset="0"/>
              </a:rPr>
              <a:pPr>
                <a:lnSpc>
                  <a:spcPct val="90000"/>
                </a:lnSpc>
                <a:spcAft>
                  <a:spcPts val="600"/>
                </a:spcAft>
              </a:pPr>
              <a:t>14</a:t>
            </a:fld>
            <a:endParaRPr lang="en-US" dirty="0">
              <a:solidFill>
                <a:srgbClr val="46464A">
                  <a:lumMod val="60000"/>
                  <a:lumOff val="40000"/>
                </a:srgbClr>
              </a:solidFill>
              <a:cs typeface="Arial" panose="020B0604020202020204" pitchFamily="34" charset="0"/>
            </a:endParaRPr>
          </a:p>
        </p:txBody>
      </p:sp>
    </p:spTree>
    <p:extLst>
      <p:ext uri="{BB962C8B-B14F-4D97-AF65-F5344CB8AC3E}">
        <p14:creationId xmlns:p14="http://schemas.microsoft.com/office/powerpoint/2010/main" val="112743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t="5813" b="9918"/>
          <a:stretch/>
        </p:blipFill>
        <p:spPr>
          <a:xfrm>
            <a:off x="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819808" y="835572"/>
            <a:ext cx="10683215" cy="604479"/>
          </a:xfrm>
          <a:noFill/>
          <a:effectLst>
            <a:glow rad="127000">
              <a:schemeClr val="accent2"/>
            </a:glow>
            <a:outerShdw blurRad="50800" dist="38100" algn="l" rotWithShape="0">
              <a:schemeClr val="bg1">
                <a:alpha val="40000"/>
              </a:schemeClr>
            </a:outerShdw>
          </a:effectLst>
        </p:spPr>
        <p:txBody>
          <a:bodyPr>
            <a:normAutofit fontScale="90000"/>
          </a:bodyPr>
          <a:lstStyle/>
          <a:p>
            <a:pPr lvl="0"/>
            <a:r>
              <a:rPr lang="en-US" b="1" dirty="0">
                <a:solidFill>
                  <a:schemeClr val="bg1"/>
                </a:solidFill>
              </a:rPr>
              <a:t>Post-</a:t>
            </a:r>
            <a:r>
              <a:rPr lang="en-US" b="1" i="1" dirty="0">
                <a:solidFill>
                  <a:schemeClr val="bg1"/>
                </a:solidFill>
              </a:rPr>
              <a:t>Dynamex</a:t>
            </a:r>
            <a:r>
              <a:rPr lang="en-US" b="1" dirty="0">
                <a:solidFill>
                  <a:schemeClr val="bg1"/>
                </a:solidFill>
              </a:rPr>
              <a:t> Developments </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583598" y="1600443"/>
            <a:ext cx="11024804" cy="4292088"/>
          </a:xfrm>
          <a:noFill/>
          <a:effectLst>
            <a:glow rad="127000">
              <a:schemeClr val="accent2"/>
            </a:glow>
            <a:outerShdw blurRad="50800" dist="38100" algn="l" rotWithShape="0">
              <a:prstClr val="black">
                <a:alpha val="40000"/>
              </a:prstClr>
            </a:outerShdw>
          </a:effectLst>
        </p:spPr>
        <p:txBody>
          <a:bodyPr>
            <a:noAutofit/>
          </a:bodyPr>
          <a:lstStyle/>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Curry v. </a:t>
            </a:r>
            <a:r>
              <a:rPr lang="en-US" sz="3200" b="1" dirty="0" err="1">
                <a:solidFill>
                  <a:schemeClr val="bg1"/>
                </a:solidFill>
                <a:effectLst>
                  <a:outerShdw blurRad="38100" dist="38100" dir="2700000" algn="tl">
                    <a:srgbClr val="000000">
                      <a:alpha val="43137"/>
                    </a:srgbClr>
                  </a:outerShdw>
                </a:effectLst>
              </a:rPr>
              <a:t>Equilon</a:t>
            </a:r>
            <a:r>
              <a:rPr lang="en-US" sz="3200" b="1" dirty="0">
                <a:solidFill>
                  <a:schemeClr val="bg1"/>
                </a:solidFill>
                <a:effectLst>
                  <a:outerShdw blurRad="38100" dist="38100" dir="2700000" algn="tl">
                    <a:srgbClr val="000000">
                      <a:alpha val="43137"/>
                    </a:srgbClr>
                  </a:outerShdw>
                </a:effectLst>
              </a:rPr>
              <a:t> Enterprises, 4/26/2018</a:t>
            </a:r>
          </a:p>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Garcia v. Border Transportation, 10/22/2018</a:t>
            </a:r>
          </a:p>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Alvarez v. XPO Logistics, 11/15/2018</a:t>
            </a:r>
          </a:p>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Johnson v. Imperial Showgirls, 07/18/18</a:t>
            </a:r>
          </a:p>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Henry Schein v. Archer White Sales, 01/08/2019</a:t>
            </a:r>
          </a:p>
          <a:p>
            <a:pPr lvl="1">
              <a:lnSpc>
                <a:spcPct val="150000"/>
              </a:lnSpc>
              <a:spcBef>
                <a:spcPts val="0"/>
              </a:spcBef>
              <a:spcAft>
                <a:spcPts val="0"/>
              </a:spcAft>
              <a:buFont typeface="Arial" panose="020B0604020202020204" pitchFamily="34" charset="0"/>
              <a:buChar char="•"/>
            </a:pPr>
            <a:r>
              <a:rPr lang="en-US" sz="3200" b="1" dirty="0">
                <a:solidFill>
                  <a:schemeClr val="bg1"/>
                </a:solidFill>
                <a:effectLst>
                  <a:outerShdw blurRad="38100" dist="38100" dir="2700000" algn="tl">
                    <a:srgbClr val="000000">
                      <a:alpha val="43137"/>
                    </a:srgbClr>
                  </a:outerShdw>
                </a:effectLst>
              </a:rPr>
              <a:t>New Prime v. Oliveira, 01/15/2019</a:t>
            </a:r>
          </a:p>
          <a:p>
            <a:pPr lvl="1"/>
            <a:endParaRPr lang="en-US" sz="3200" b="1"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9167123" y="6858000"/>
            <a:ext cx="551167" cy="365125"/>
          </a:xfrm>
        </p:spPr>
        <p:txBody>
          <a:bodyPr>
            <a:normAutofit/>
          </a:bodyPr>
          <a:lstStyle/>
          <a:p>
            <a:pPr>
              <a:spcAft>
                <a:spcPts val="600"/>
              </a:spcAft>
            </a:pPr>
            <a:fld id="{D57F1E4F-1CFF-5643-939E-217C01CDF565}" type="slidenum">
              <a:rPr lang="en-US" sz="1600" smtClean="0">
                <a:solidFill>
                  <a:schemeClr val="bg1"/>
                </a:solidFill>
                <a:latin typeface="Arial" panose="020B0604020202020204" pitchFamily="34" charset="0"/>
                <a:cs typeface="Arial" panose="020B0604020202020204" pitchFamily="34" charset="0"/>
              </a:rPr>
              <a:pPr>
                <a:spcAft>
                  <a:spcPts val="600"/>
                </a:spcAft>
              </a:pPr>
              <a:t>15</a:t>
            </a:fld>
            <a:endParaRPr lang="en-US" sz="1600" dirty="0">
              <a:solidFill>
                <a:schemeClr val="bg1"/>
              </a:solidFill>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390ACDBD-7887-4560-AFDE-1F2573F309B4}"/>
              </a:ext>
            </a:extLst>
          </p:cNvPr>
          <p:cNvSpPr txBox="1">
            <a:spLocks/>
          </p:cNvSpPr>
          <p:nvPr/>
        </p:nvSpPr>
        <p:spPr>
          <a:xfrm>
            <a:off x="11151202" y="617987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rgbClr val="46464A">
                    <a:lumMod val="60000"/>
                    <a:lumOff val="40000"/>
                  </a:srgbClr>
                </a:solidFill>
                <a:latin typeface="+mj-lt"/>
                <a:cs typeface="Arial" panose="020B0604020202020204" pitchFamily="34" charset="0"/>
              </a:rPr>
              <a:pPr>
                <a:lnSpc>
                  <a:spcPct val="90000"/>
                </a:lnSpc>
                <a:spcAft>
                  <a:spcPts val="600"/>
                </a:spcAft>
              </a:pPr>
              <a:t>15</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174131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68EA504-F6E5-457A-ACFA-2F5FEB89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207240" cy="685800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road, sky, outdoor, building&#10;&#10;Description automatically generated">
            <a:extLst>
              <a:ext uri="{FF2B5EF4-FFF2-40B4-BE49-F238E27FC236}">
                <a16:creationId xmlns:a16="http://schemas.microsoft.com/office/drawing/2014/main" id="{4E56653A-3AB0-4535-B037-E5DD0CB2E3F8}"/>
              </a:ext>
            </a:extLst>
          </p:cNvPr>
          <p:cNvPicPr>
            <a:picLocks noChangeAspect="1"/>
          </p:cNvPicPr>
          <p:nvPr/>
        </p:nvPicPr>
        <p:blipFill rotWithShape="1">
          <a:blip r:embed="rId3">
            <a:duotone>
              <a:prstClr val="black"/>
              <a:schemeClr val="tx2">
                <a:tint val="45000"/>
                <a:satMod val="400000"/>
              </a:schemeClr>
            </a:duotone>
            <a:alphaModFix amt="20000"/>
            <a:extLst/>
          </a:blip>
          <a:srcRect l="13030" r="7415" b="1"/>
          <a:stretch/>
        </p:blipFill>
        <p:spPr>
          <a:xfrm>
            <a:off x="15260" y="11"/>
            <a:ext cx="12191980" cy="6857989"/>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365759"/>
            <a:ext cx="9692640" cy="1528353"/>
          </a:xfrm>
        </p:spPr>
        <p:txBody>
          <a:bodyPr vert="horz" lIns="91440" tIns="45720" rIns="91440" bIns="45720" rtlCol="0" anchor="b">
            <a:normAutofit/>
          </a:bodyPr>
          <a:lstStyle/>
          <a:p>
            <a:r>
              <a:rPr lang="en-US" i="1" u="sng" dirty="0"/>
              <a:t>Curry v. </a:t>
            </a:r>
            <a:r>
              <a:rPr lang="en-US" i="1" u="sng" dirty="0" err="1"/>
              <a:t>Equilon</a:t>
            </a:r>
            <a:r>
              <a:rPr lang="en-US" i="1" u="sng" dirty="0"/>
              <a:t> Enterprises</a:t>
            </a:r>
            <a:r>
              <a:rPr lang="en-US" i="1" dirty="0"/>
              <a:t> </a:t>
            </a:r>
            <a:br>
              <a:rPr lang="en-US" sz="2800" i="1" dirty="0"/>
            </a:br>
            <a:br>
              <a:rPr lang="en-US" sz="2800" i="1" dirty="0"/>
            </a:br>
            <a:r>
              <a:rPr lang="en-US" sz="2800" dirty="0"/>
              <a:t>ABC Test Not Applicable in Joint Employment Context</a:t>
            </a:r>
            <a:endParaRPr lang="en-US" sz="2800" b="1" u="sng" dirty="0"/>
          </a:p>
        </p:txBody>
      </p:sp>
      <p:sp>
        <p:nvSpPr>
          <p:cNvPr id="38" name="TextBox 37">
            <a:extLst>
              <a:ext uri="{FF2B5EF4-FFF2-40B4-BE49-F238E27FC236}">
                <a16:creationId xmlns:a16="http://schemas.microsoft.com/office/drawing/2014/main" id="{D4FAB558-F5BD-472A-B1FE-F994598A4C3B}"/>
              </a:ext>
            </a:extLst>
          </p:cNvPr>
          <p:cNvSpPr txBox="1"/>
          <p:nvPr/>
        </p:nvSpPr>
        <p:spPr>
          <a:xfrm>
            <a:off x="1050503" y="2104053"/>
            <a:ext cx="9680447" cy="4068147"/>
          </a:xfrm>
          <a:prstGeom prst="rect">
            <a:avLst/>
          </a:prstGeom>
        </p:spPr>
        <p:txBody>
          <a:bodyPr vert="horz" lIns="91440" tIns="45720" rIns="91440" bIns="45720" rtlCol="0">
            <a:normAutofit fontScale="47500" lnSpcReduction="20000"/>
          </a:bodyPr>
          <a:lstStyle/>
          <a:p>
            <a:pPr marL="285750" indent="-182880" defTabSz="914400">
              <a:lnSpc>
                <a:spcPct val="90000"/>
              </a:lnSpc>
              <a:buClr>
                <a:schemeClr val="accent1"/>
              </a:buClr>
              <a:buFont typeface="Arial" panose="020B0604020202020204" pitchFamily="34" charset="0"/>
              <a:buChar char="•"/>
            </a:pPr>
            <a:r>
              <a:rPr lang="en-US" sz="3300" i="1" dirty="0" err="1"/>
              <a:t>Equilon</a:t>
            </a:r>
            <a:r>
              <a:rPr lang="en-US" sz="3300" dirty="0"/>
              <a:t> was the first California Appellate decision in the Post-</a:t>
            </a:r>
            <a:r>
              <a:rPr lang="en-US" sz="3300" i="1" dirty="0"/>
              <a:t>Dynamex</a:t>
            </a:r>
            <a:r>
              <a:rPr lang="en-US" sz="3300" dirty="0"/>
              <a:t> world.</a:t>
            </a:r>
          </a:p>
          <a:p>
            <a:pPr indent="-182880" defTabSz="914400">
              <a:lnSpc>
                <a:spcPct val="90000"/>
              </a:lnSpc>
              <a:buClr>
                <a:schemeClr val="accent1"/>
              </a:buClr>
            </a:pPr>
            <a:endParaRPr lang="en-US" sz="3300" dirty="0"/>
          </a:p>
          <a:p>
            <a:pPr marL="285750" indent="-182880" defTabSz="914400">
              <a:lnSpc>
                <a:spcPct val="90000"/>
              </a:lnSpc>
              <a:buClr>
                <a:schemeClr val="accent1"/>
              </a:buClr>
              <a:buFont typeface="Arial" panose="020B0604020202020204" pitchFamily="34" charset="0"/>
              <a:buChar char="•"/>
            </a:pPr>
            <a:r>
              <a:rPr lang="en-US" sz="3300" b="1" dirty="0"/>
              <a:t>Issue:  </a:t>
            </a:r>
          </a:p>
          <a:p>
            <a:pPr marL="285750" indent="-182880" defTabSz="914400">
              <a:lnSpc>
                <a:spcPct val="90000"/>
              </a:lnSpc>
              <a:buClr>
                <a:schemeClr val="accent1"/>
              </a:buClr>
              <a:buFont typeface="Arial" panose="020B0604020202020204" pitchFamily="34" charset="0"/>
              <a:buChar char="•"/>
            </a:pPr>
            <a:endParaRPr lang="en-US" sz="3300" b="1" dirty="0"/>
          </a:p>
          <a:p>
            <a:pPr marL="742950" lvl="1" indent="-182880" defTabSz="914400">
              <a:lnSpc>
                <a:spcPct val="90000"/>
              </a:lnSpc>
              <a:buClr>
                <a:schemeClr val="accent1"/>
              </a:buClr>
              <a:buFont typeface="Arial" panose="020B0604020202020204" pitchFamily="34" charset="0"/>
              <a:buChar char="•"/>
            </a:pPr>
            <a:r>
              <a:rPr lang="en-US" sz="3300" dirty="0"/>
              <a:t>The case involved the issue of whether an employee of a company that leased services stations from Shell was also an employee of Shell under a joint employment theory.</a:t>
            </a:r>
          </a:p>
          <a:p>
            <a:pPr marL="102870" defTabSz="914400">
              <a:lnSpc>
                <a:spcPct val="90000"/>
              </a:lnSpc>
              <a:buClr>
                <a:schemeClr val="accent1"/>
              </a:buClr>
            </a:pPr>
            <a:endParaRPr lang="en-US" sz="3300" dirty="0"/>
          </a:p>
          <a:p>
            <a:pPr marL="285750" indent="-182880" defTabSz="914400">
              <a:lnSpc>
                <a:spcPct val="90000"/>
              </a:lnSpc>
              <a:buClr>
                <a:schemeClr val="accent1"/>
              </a:buClr>
              <a:buFont typeface="Arial" panose="020B0604020202020204" pitchFamily="34" charset="0"/>
              <a:buChar char="•"/>
            </a:pPr>
            <a:r>
              <a:rPr lang="en-US" sz="3300" b="1" dirty="0"/>
              <a:t>Background: </a:t>
            </a:r>
          </a:p>
          <a:p>
            <a:pPr marL="102870" defTabSz="914400">
              <a:lnSpc>
                <a:spcPct val="90000"/>
              </a:lnSpc>
              <a:spcAft>
                <a:spcPts val="600"/>
              </a:spcAft>
              <a:buClr>
                <a:schemeClr val="accent1"/>
              </a:buClr>
            </a:pPr>
            <a:r>
              <a:rPr lang="en-US" sz="3300" b="1" dirty="0"/>
              <a:t> </a:t>
            </a:r>
          </a:p>
          <a:p>
            <a:pPr marL="742950" lvl="1" indent="-182880" defTabSz="914400">
              <a:lnSpc>
                <a:spcPct val="90000"/>
              </a:lnSpc>
              <a:spcAft>
                <a:spcPts val="600"/>
              </a:spcAft>
              <a:buClr>
                <a:schemeClr val="accent1"/>
              </a:buClr>
              <a:buFont typeface="Arial" panose="020B0604020202020204" pitchFamily="34" charset="0"/>
              <a:buChar char="•"/>
            </a:pPr>
            <a:r>
              <a:rPr lang="en-US" sz="3300" dirty="0"/>
              <a:t>Plaintiff worked as a gas station manager, managing two stations owned by Shell Oil, but operated by defendant company, ARS.  </a:t>
            </a:r>
          </a:p>
          <a:p>
            <a:pPr marL="560070" lvl="1" defTabSz="914400">
              <a:lnSpc>
                <a:spcPct val="90000"/>
              </a:lnSpc>
              <a:spcAft>
                <a:spcPts val="600"/>
              </a:spcAft>
              <a:buClr>
                <a:schemeClr val="accent1"/>
              </a:buClr>
            </a:pPr>
            <a:endParaRPr lang="en-US" sz="3300" dirty="0"/>
          </a:p>
          <a:p>
            <a:pPr marL="742950" lvl="1" indent="-182880" defTabSz="914400">
              <a:lnSpc>
                <a:spcPct val="90000"/>
              </a:lnSpc>
              <a:spcAft>
                <a:spcPts val="600"/>
              </a:spcAft>
              <a:buClr>
                <a:schemeClr val="accent1"/>
              </a:buClr>
              <a:buFont typeface="Arial" panose="020B0604020202020204" pitchFamily="34" charset="0"/>
              <a:buChar char="•"/>
            </a:pPr>
            <a:r>
              <a:rPr lang="en-US" sz="3300" dirty="0"/>
              <a:t>Plaintiff was hired, trained and supervised by ARS employees.  ARS alone determined that plaintiff was an exempt employee.  </a:t>
            </a:r>
          </a:p>
          <a:p>
            <a:pPr marL="560070" lvl="1" defTabSz="914400">
              <a:lnSpc>
                <a:spcPct val="90000"/>
              </a:lnSpc>
              <a:spcAft>
                <a:spcPts val="600"/>
              </a:spcAft>
              <a:buClr>
                <a:schemeClr val="accent1"/>
              </a:buClr>
            </a:pPr>
            <a:endParaRPr lang="en-US" sz="3300" dirty="0"/>
          </a:p>
          <a:p>
            <a:pPr marL="742950" lvl="1" indent="-182880" defTabSz="914400">
              <a:lnSpc>
                <a:spcPct val="90000"/>
              </a:lnSpc>
              <a:spcAft>
                <a:spcPts val="600"/>
              </a:spcAft>
              <a:buClr>
                <a:schemeClr val="accent1"/>
              </a:buClr>
              <a:buFont typeface="Arial" panose="020B0604020202020204" pitchFamily="34" charset="0"/>
              <a:buChar char="•"/>
            </a:pPr>
            <a:r>
              <a:rPr lang="en-US" sz="3300" dirty="0"/>
              <a:t>Plaintiff alleged, in a putative class action, that she and other managers were misclassified as exempt employees and that Shell was their joint employer along with ARS. </a:t>
            </a:r>
            <a:r>
              <a:rPr lang="en-US" sz="2900" dirty="0"/>
              <a:t> </a:t>
            </a:r>
            <a:endParaRPr lang="en-US" sz="1100" dirty="0"/>
          </a:p>
          <a:p>
            <a:pPr indent="-182880" defTabSz="914400">
              <a:lnSpc>
                <a:spcPct val="90000"/>
              </a:lnSpc>
              <a:buClr>
                <a:schemeClr val="accent1"/>
              </a:buClr>
            </a:pPr>
            <a:endParaRPr lang="en-US" sz="1100" dirty="0"/>
          </a:p>
          <a:p>
            <a:pPr marL="102870" indent="-182880" defTabSz="914400">
              <a:lnSpc>
                <a:spcPct val="90000"/>
              </a:lnSpc>
              <a:buClr>
                <a:schemeClr val="accent1"/>
              </a:buClr>
              <a:buFont typeface="Arial" panose="020B0604020202020204" pitchFamily="34" charset="0"/>
              <a:buChar char="•"/>
            </a:pPr>
            <a:endParaRPr lang="en-US" sz="1100" dirty="0"/>
          </a:p>
          <a:p>
            <a:pPr indent="-182880" defTabSz="914400">
              <a:lnSpc>
                <a:spcPct val="90000"/>
              </a:lnSpc>
              <a:buClr>
                <a:schemeClr val="accent1"/>
              </a:buClr>
            </a:pPr>
            <a:endParaRPr lang="en-US" sz="1100" dirty="0"/>
          </a:p>
          <a:p>
            <a:pPr indent="-182880" defTabSz="914400">
              <a:lnSpc>
                <a:spcPct val="90000"/>
              </a:lnSpc>
              <a:spcAft>
                <a:spcPts val="600"/>
              </a:spcAft>
              <a:buClr>
                <a:schemeClr val="accent1"/>
              </a:buClr>
            </a:pPr>
            <a:endParaRPr lang="en-US" sz="1100" dirty="0"/>
          </a:p>
          <a:p>
            <a:pPr indent="-182880" defTabSz="914400">
              <a:lnSpc>
                <a:spcPct val="90000"/>
              </a:lnSpc>
              <a:spcAft>
                <a:spcPts val="600"/>
              </a:spcAft>
              <a:buClr>
                <a:schemeClr val="accent1"/>
              </a:buClr>
            </a:pPr>
            <a:r>
              <a:rPr lang="en-US" sz="1100" dirty="0"/>
              <a:t> </a:t>
            </a:r>
          </a:p>
        </p:txBody>
      </p:sp>
      <p:sp>
        <p:nvSpPr>
          <p:cNvPr id="57" name="Rectangle 56">
            <a:extLst>
              <a:ext uri="{FF2B5EF4-FFF2-40B4-BE49-F238E27FC236}">
                <a16:creationId xmlns:a16="http://schemas.microsoft.com/office/drawing/2014/main" id="{600C06FA-498B-49F9-8AE8-3297F1EFA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rgbClr val="46464A">
                    <a:lumMod val="60000"/>
                    <a:lumOff val="40000"/>
                  </a:srgbClr>
                </a:solidFill>
              </a:rPr>
              <a:pPr defTabSz="914400">
                <a:lnSpc>
                  <a:spcPct val="90000"/>
                </a:lnSpc>
                <a:spcAft>
                  <a:spcPts val="600"/>
                </a:spcAft>
              </a:pPr>
              <a:t>16</a:t>
            </a:fld>
            <a:endParaRPr lang="en-US">
              <a:solidFill>
                <a:srgbClr val="46464A">
                  <a:lumMod val="60000"/>
                  <a:lumOff val="40000"/>
                </a:srgbClr>
              </a:solidFill>
            </a:endParaRPr>
          </a:p>
        </p:txBody>
      </p:sp>
    </p:spTree>
    <p:extLst>
      <p:ext uri="{BB962C8B-B14F-4D97-AF65-F5344CB8AC3E}">
        <p14:creationId xmlns:p14="http://schemas.microsoft.com/office/powerpoint/2010/main" val="298934424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56653A-3AB0-4535-B037-E5DD0CB2E3F8}"/>
              </a:ext>
            </a:extLst>
          </p:cNvPr>
          <p:cNvPicPr>
            <a:picLocks noChangeAspect="1"/>
          </p:cNvPicPr>
          <p:nvPr/>
        </p:nvPicPr>
        <p:blipFill rotWithShape="1">
          <a:blip r:embed="rId3">
            <a:duotone>
              <a:prstClr val="black"/>
              <a:schemeClr val="tx2">
                <a:tint val="45000"/>
                <a:satMod val="400000"/>
              </a:schemeClr>
            </a:duotone>
            <a:extLst/>
          </a:blip>
          <a:srcRect l="13030" r="7415" b="1"/>
          <a:stretch/>
        </p:blipFill>
        <p:spPr>
          <a:xfrm>
            <a:off x="-2664019" y="0"/>
            <a:ext cx="8954650" cy="6858000"/>
          </a:xfrm>
          <a:prstGeom prst="rect">
            <a:avLst/>
          </a:prstGeom>
        </p:spPr>
      </p:pic>
      <p:sp>
        <p:nvSpPr>
          <p:cNvPr id="48" name="Rectangle 47">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4050889" y="365758"/>
            <a:ext cx="6784259" cy="1089818"/>
          </a:xfrm>
        </p:spPr>
        <p:txBody>
          <a:bodyPr vert="horz" lIns="91440" tIns="45720" rIns="91440" bIns="45720" rtlCol="0" anchor="b">
            <a:normAutofit/>
          </a:bodyPr>
          <a:lstStyle/>
          <a:p>
            <a:r>
              <a:rPr lang="en-US" sz="3700" i="1" u="sng" dirty="0"/>
              <a:t>Curry v. </a:t>
            </a:r>
            <a:r>
              <a:rPr lang="en-US" sz="3700" i="1" u="sng" dirty="0" err="1"/>
              <a:t>Equilon</a:t>
            </a:r>
            <a:r>
              <a:rPr lang="en-US" sz="3700" i="1" u="sng" dirty="0"/>
              <a:t> Enterprises</a:t>
            </a:r>
            <a:r>
              <a:rPr lang="en-US" sz="3700" i="1" dirty="0"/>
              <a:t> </a:t>
            </a:r>
            <a:br>
              <a:rPr lang="en-US" sz="3700" i="1" dirty="0"/>
            </a:br>
            <a:endParaRPr lang="en-US" sz="2800" b="1" u="sng" dirty="0"/>
          </a:p>
        </p:txBody>
      </p:sp>
      <p:sp>
        <p:nvSpPr>
          <p:cNvPr id="38" name="TextBox 37">
            <a:extLst>
              <a:ext uri="{FF2B5EF4-FFF2-40B4-BE49-F238E27FC236}">
                <a16:creationId xmlns:a16="http://schemas.microsoft.com/office/drawing/2014/main" id="{D4FAB558-F5BD-472A-B1FE-F994598A4C3B}"/>
              </a:ext>
            </a:extLst>
          </p:cNvPr>
          <p:cNvSpPr txBox="1"/>
          <p:nvPr/>
        </p:nvSpPr>
        <p:spPr>
          <a:xfrm>
            <a:off x="4050889" y="1202698"/>
            <a:ext cx="6784259" cy="4825368"/>
          </a:xfrm>
          <a:prstGeom prst="rect">
            <a:avLst/>
          </a:prstGeom>
        </p:spPr>
        <p:txBody>
          <a:bodyPr vert="horz" lIns="91440" tIns="45720" rIns="91440" bIns="45720" rtlCol="0">
            <a:noAutofit/>
          </a:bodyPr>
          <a:lstStyle/>
          <a:p>
            <a:pPr defTabSz="914400">
              <a:lnSpc>
                <a:spcPct val="90000"/>
              </a:lnSpc>
              <a:buClr>
                <a:schemeClr val="accent1"/>
              </a:buClr>
            </a:pPr>
            <a:endParaRPr lang="en-US" sz="1600" dirty="0"/>
          </a:p>
          <a:p>
            <a:pPr marL="285750" indent="-285750" defTabSz="914400">
              <a:lnSpc>
                <a:spcPct val="90000"/>
              </a:lnSpc>
              <a:buClr>
                <a:schemeClr val="accent1"/>
              </a:buClr>
              <a:buFont typeface="Arial" panose="020B0604020202020204" pitchFamily="34" charset="0"/>
              <a:buChar char="•"/>
            </a:pPr>
            <a:r>
              <a:rPr lang="en-US" sz="1600" dirty="0"/>
              <a:t>The trial court granted Shell’s motion for summary judgment on the ground that Shell did not exercise any control over plaintiff’s wages, hours or working conditions </a:t>
            </a:r>
          </a:p>
          <a:p>
            <a:pPr defTabSz="914400">
              <a:lnSpc>
                <a:spcPct val="90000"/>
              </a:lnSpc>
              <a:buClr>
                <a:schemeClr val="accent1"/>
              </a:buClr>
            </a:pPr>
            <a:endParaRPr lang="en-US" sz="1600" dirty="0"/>
          </a:p>
          <a:p>
            <a:pPr marL="285750" indent="-285750" defTabSz="914400">
              <a:lnSpc>
                <a:spcPct val="90000"/>
              </a:lnSpc>
              <a:buClr>
                <a:schemeClr val="accent1"/>
              </a:buClr>
              <a:buFont typeface="Arial" panose="020B0604020202020204" pitchFamily="34" charset="0"/>
              <a:buChar char="•"/>
            </a:pPr>
            <a:r>
              <a:rPr lang="en-US" sz="1600" dirty="0"/>
              <a:t>Applying the “B” factor of the </a:t>
            </a:r>
            <a:r>
              <a:rPr lang="en-US" sz="1600" i="1" dirty="0"/>
              <a:t>Dynamex</a:t>
            </a:r>
            <a:r>
              <a:rPr lang="en-US" sz="1600" dirty="0"/>
              <a:t> ABC Test (whether the worker performed work that is outside the usual course of the hiring entity’s business), the Court held that plaintiff was NOT an employee because Shell was not in the business of operating service stations.  Shell was in the business of owning fuel and real estate. </a:t>
            </a:r>
          </a:p>
          <a:p>
            <a:pPr defTabSz="914400">
              <a:lnSpc>
                <a:spcPct val="90000"/>
              </a:lnSpc>
              <a:buClr>
                <a:schemeClr val="accent1"/>
              </a:buClr>
            </a:pPr>
            <a:endParaRPr lang="en-US" sz="1600" dirty="0"/>
          </a:p>
          <a:p>
            <a:pPr marL="285750" indent="-285750" defTabSz="914400">
              <a:lnSpc>
                <a:spcPct val="90000"/>
              </a:lnSpc>
              <a:buClr>
                <a:schemeClr val="accent1"/>
              </a:buClr>
              <a:buFont typeface="Arial" panose="020B0604020202020204" pitchFamily="34" charset="0"/>
              <a:buChar char="•"/>
            </a:pPr>
            <a:r>
              <a:rPr lang="en-US" sz="1600" dirty="0"/>
              <a:t>The fact that Shell may have exercised some control over the way in which ARS managed the gas stations did not create triable issues of fact on the issue of Shell controlling plaintiff</a:t>
            </a:r>
          </a:p>
          <a:p>
            <a:pPr defTabSz="914400">
              <a:lnSpc>
                <a:spcPct val="90000"/>
              </a:lnSpc>
              <a:buClr>
                <a:schemeClr val="accent1"/>
              </a:buClr>
            </a:pPr>
            <a:endParaRPr lang="en-US" sz="1600" dirty="0"/>
          </a:p>
          <a:p>
            <a:pPr defTabSz="914400">
              <a:lnSpc>
                <a:spcPct val="90000"/>
              </a:lnSpc>
              <a:buClr>
                <a:schemeClr val="accent1"/>
              </a:buClr>
            </a:pPr>
            <a:endParaRPr lang="en-US" sz="1600" dirty="0"/>
          </a:p>
          <a:p>
            <a:pPr marL="285750" indent="-285750" defTabSz="914400">
              <a:lnSpc>
                <a:spcPct val="90000"/>
              </a:lnSpc>
              <a:buClr>
                <a:schemeClr val="accent1"/>
              </a:buClr>
              <a:buFont typeface="Arial" panose="020B0604020202020204" pitchFamily="34" charset="0"/>
              <a:buChar char="•"/>
            </a:pPr>
            <a:r>
              <a:rPr lang="en-US" sz="1600" dirty="0"/>
              <a:t>The decision provides a helpful overview of ways in which companies needing the services of independent contractors can structure their operations to avoid joint employer liability and/or to defeat the ABC factors, e.g., broker or franchise business models.  </a:t>
            </a:r>
          </a:p>
        </p:txBody>
      </p:sp>
      <p:sp>
        <p:nvSpPr>
          <p:cNvPr id="50" name="Rectangle 49">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rgbClr val="46464A">
                    <a:lumMod val="60000"/>
                    <a:lumOff val="40000"/>
                  </a:srgbClr>
                </a:solidFill>
              </a:rPr>
              <a:pPr defTabSz="914400">
                <a:lnSpc>
                  <a:spcPct val="90000"/>
                </a:lnSpc>
                <a:spcAft>
                  <a:spcPts val="600"/>
                </a:spcAft>
              </a:pPr>
              <a:t>17</a:t>
            </a:fld>
            <a:endParaRPr lang="en-US">
              <a:solidFill>
                <a:srgbClr val="46464A">
                  <a:lumMod val="60000"/>
                  <a:lumOff val="40000"/>
                </a:srgbClr>
              </a:solidFill>
            </a:endParaRPr>
          </a:p>
        </p:txBody>
      </p:sp>
    </p:spTree>
    <p:extLst>
      <p:ext uri="{BB962C8B-B14F-4D97-AF65-F5344CB8AC3E}">
        <p14:creationId xmlns:p14="http://schemas.microsoft.com/office/powerpoint/2010/main" val="335773579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 name="Picture 5" descr="A picture containing tree, animal&#10;&#10;Description generated with very high confidence">
            <a:extLst>
              <a:ext uri="{FF2B5EF4-FFF2-40B4-BE49-F238E27FC236}">
                <a16:creationId xmlns:a16="http://schemas.microsoft.com/office/drawing/2014/main" id="{41CEAF4A-9C62-4B9E-8062-4530EC5DA45D}"/>
              </a:ext>
            </a:extLst>
          </p:cNvPr>
          <p:cNvPicPr>
            <a:picLocks noChangeAspect="1"/>
          </p:cNvPicPr>
          <p:nvPr/>
        </p:nvPicPr>
        <p:blipFill rotWithShape="1">
          <a:blip r:embed="rId3">
            <a:duotone>
              <a:prstClr val="black"/>
              <a:schemeClr val="tx2">
                <a:tint val="45000"/>
                <a:satMod val="400000"/>
              </a:schemeClr>
            </a:duotone>
            <a:alphaModFix amt="20000"/>
            <a:extLst/>
          </a:blip>
          <a:srcRect/>
          <a:stretch/>
        </p:blipFill>
        <p:spPr>
          <a:xfrm>
            <a:off x="15260" y="0"/>
            <a:ext cx="12191980" cy="6857989"/>
          </a:xfrm>
          <a:prstGeom prst="rect">
            <a:avLst/>
          </a:prstGeom>
        </p:spPr>
      </p:pic>
      <p:sp>
        <p:nvSpPr>
          <p:cNvPr id="3" name="Title 2">
            <a:extLst>
              <a:ext uri="{FF2B5EF4-FFF2-40B4-BE49-F238E27FC236}">
                <a16:creationId xmlns:a16="http://schemas.microsoft.com/office/drawing/2014/main" id="{9B15E6CC-6230-4094-8E21-BBDDE4ADDB12}"/>
              </a:ext>
            </a:extLst>
          </p:cNvPr>
          <p:cNvSpPr>
            <a:spLocks noGrp="1"/>
          </p:cNvSpPr>
          <p:nvPr>
            <p:ph type="title"/>
          </p:nvPr>
        </p:nvSpPr>
        <p:spPr/>
        <p:txBody>
          <a:bodyPr>
            <a:normAutofit/>
          </a:bodyPr>
          <a:lstStyle/>
          <a:p>
            <a:r>
              <a:rPr lang="en-US" sz="3400" b="1" u="sng" dirty="0"/>
              <a:t>Garcia v. Border Transportation Group </a:t>
            </a:r>
            <a:r>
              <a:rPr lang="en-US" sz="3400" b="1" dirty="0"/>
              <a:t> </a:t>
            </a:r>
            <a:br>
              <a:rPr lang="en-US" sz="3400" b="1" dirty="0"/>
            </a:br>
            <a:r>
              <a:rPr lang="en-US" sz="2000" b="1" dirty="0"/>
              <a:t>ABC Test Limited to Wage Order Claims</a:t>
            </a:r>
          </a:p>
        </p:txBody>
      </p:sp>
      <p:sp>
        <p:nvSpPr>
          <p:cNvPr id="4" name="Content Placeholder 3">
            <a:extLst>
              <a:ext uri="{FF2B5EF4-FFF2-40B4-BE49-F238E27FC236}">
                <a16:creationId xmlns:a16="http://schemas.microsoft.com/office/drawing/2014/main" id="{116EB053-5B9E-4D49-A566-33A328851CED}"/>
              </a:ext>
            </a:extLst>
          </p:cNvPr>
          <p:cNvSpPr>
            <a:spLocks noGrp="1"/>
          </p:cNvSpPr>
          <p:nvPr>
            <p:ph idx="1"/>
          </p:nvPr>
        </p:nvSpPr>
        <p:spPr/>
        <p:txBody>
          <a:bodyPr anchorCtr="0">
            <a:normAutofit fontScale="92500" lnSpcReduction="20000"/>
          </a:bodyPr>
          <a:lstStyle/>
          <a:p>
            <a:pPr marL="0" indent="0">
              <a:buNone/>
            </a:pPr>
            <a:r>
              <a:rPr lang="en-US" dirty="0"/>
              <a:t>This case involved a independent contractor taxi-lease arrangement in the highly regulated taxicab industry in Calexico, California.  </a:t>
            </a:r>
            <a:r>
              <a:rPr lang="en-US" i="1" dirty="0"/>
              <a:t>Border</a:t>
            </a:r>
            <a:r>
              <a:rPr lang="en-US" dirty="0"/>
              <a:t> moved for and was granted summary judgment on Garcia’s labor code and wage order claims based on the application of the </a:t>
            </a:r>
            <a:r>
              <a:rPr lang="en-US" dirty="0" err="1"/>
              <a:t>Borello</a:t>
            </a:r>
            <a:r>
              <a:rPr lang="en-US" dirty="0"/>
              <a:t> standard and a finding that Garcia was an independent contractor under all of his claims.</a:t>
            </a:r>
          </a:p>
          <a:p>
            <a:pPr marL="0" indent="0">
              <a:buNone/>
            </a:pPr>
            <a:r>
              <a:rPr lang="en-US" dirty="0"/>
              <a:t>In November of 2018, the 4</a:t>
            </a:r>
            <a:r>
              <a:rPr lang="en-US" baseline="30000" dirty="0"/>
              <a:t>th</a:t>
            </a:r>
            <a:r>
              <a:rPr lang="en-US" dirty="0"/>
              <a:t> District Court of Appeals reversed summary judgment on Garcia’s wage order claim based on the ABC Test first expressed in </a:t>
            </a:r>
            <a:r>
              <a:rPr lang="en-US" i="1" dirty="0"/>
              <a:t>Dynamex.</a:t>
            </a:r>
          </a:p>
          <a:p>
            <a:pPr marL="0" indent="0">
              <a:buNone/>
            </a:pPr>
            <a:r>
              <a:rPr lang="en-US" dirty="0"/>
              <a:t>The court remanded with instructions to the trial court vacate its summary judgment order and issue a new order granting summary judgment on the Non-Wage Order Claims and denying summary judgment on the Wage Order Claims.    </a:t>
            </a:r>
          </a:p>
          <a:p>
            <a:pPr marL="0" indent="0">
              <a:buNone/>
            </a:pPr>
            <a:r>
              <a:rPr lang="en-US" dirty="0"/>
              <a:t>Non-Wage Order Claim are to continue to be analyzed under the </a:t>
            </a:r>
            <a:r>
              <a:rPr lang="en-US" i="1" dirty="0" err="1"/>
              <a:t>Borello</a:t>
            </a:r>
            <a:r>
              <a:rPr lang="en-US" dirty="0"/>
              <a:t> standard.</a:t>
            </a:r>
          </a:p>
          <a:p>
            <a:pPr marL="0" indent="0">
              <a:buNone/>
            </a:pPr>
            <a:r>
              <a:rPr lang="en-US" dirty="0"/>
              <a:t>A negative aspect of the decision is that in its analysis of the ABC Test for the wage order claims, the Court found that Part C of the ABC Test requires defendant to show </a:t>
            </a:r>
            <a:r>
              <a:rPr lang="en-US" dirty="0">
                <a:solidFill>
                  <a:srgbClr val="FFFF00"/>
                </a:solidFill>
              </a:rPr>
              <a:t>more than a mere capability to provide services to others.  They must also show that contractors in fact provide those services to others</a:t>
            </a:r>
            <a:r>
              <a:rPr lang="en-US" dirty="0"/>
              <a:t>. </a:t>
            </a:r>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2742BF8D-71EF-402B-A161-E656E21929E2}"/>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Arial" panose="020B0604020202020204" pitchFamily="34" charset="0"/>
                <a:cs typeface="Arial" panose="020B0604020202020204" pitchFamily="34" charset="0"/>
              </a:rPr>
              <a:pPr>
                <a:lnSpc>
                  <a:spcPct val="90000"/>
                </a:lnSpc>
                <a:spcAft>
                  <a:spcPts val="600"/>
                </a:spcAft>
              </a:pPr>
              <a:t>18</a:t>
            </a:fld>
            <a:endParaRPr lang="en-US">
              <a:solidFill>
                <a:srgbClr val="46464A">
                  <a:lumMod val="60000"/>
                  <a:lumOff val="40000"/>
                </a:srgbClr>
              </a:solidFill>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CEEA38DD-19AF-4AE6-8BBA-1A8E3CBE786E}"/>
              </a:ext>
            </a:extLst>
          </p:cNvPr>
          <p:cNvSpPr txBox="1">
            <a:spLocks/>
          </p:cNvSpPr>
          <p:nvPr/>
        </p:nvSpPr>
        <p:spPr>
          <a:xfrm>
            <a:off x="11277580" y="6123009"/>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chemeClr val="bg1">
                    <a:lumMod val="65000"/>
                    <a:lumOff val="35000"/>
                  </a:schemeClr>
                </a:solidFill>
                <a:latin typeface="+mj-lt"/>
                <a:cs typeface="Arial" panose="020B0604020202020204" pitchFamily="34" charset="0"/>
              </a:rPr>
              <a:pPr>
                <a:lnSpc>
                  <a:spcPct val="90000"/>
                </a:lnSpc>
                <a:spcAft>
                  <a:spcPts val="600"/>
                </a:spcAft>
              </a:pPr>
              <a:t>18</a:t>
            </a:fld>
            <a:endParaRPr lang="en-US" dirty="0">
              <a:solidFill>
                <a:schemeClr val="bg1">
                  <a:lumMod val="65000"/>
                  <a:lumOff val="35000"/>
                </a:schemeClr>
              </a:solidFill>
              <a:latin typeface="+mj-lt"/>
              <a:cs typeface="Arial" panose="020B0604020202020204" pitchFamily="34" charset="0"/>
            </a:endParaRPr>
          </a:p>
        </p:txBody>
      </p:sp>
    </p:spTree>
    <p:extLst>
      <p:ext uri="{BB962C8B-B14F-4D97-AF65-F5344CB8AC3E}">
        <p14:creationId xmlns:p14="http://schemas.microsoft.com/office/powerpoint/2010/main" val="305032855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8" name="Content Placeholder 5" descr="A picture containing sky, outdoor, scene, water&#10;&#10;Description generated with very high confidence">
            <a:extLst>
              <a:ext uri="{FF2B5EF4-FFF2-40B4-BE49-F238E27FC236}">
                <a16:creationId xmlns:a16="http://schemas.microsoft.com/office/drawing/2014/main" id="{2493937F-2303-42E7-A457-324D96E7502E}"/>
              </a:ext>
            </a:extLst>
          </p:cNvPr>
          <p:cNvPicPr>
            <a:picLocks noChangeAspect="1"/>
          </p:cNvPicPr>
          <p:nvPr/>
        </p:nvPicPr>
        <p:blipFill rotWithShape="1">
          <a:blip r:embed="rId3">
            <a:duotone>
              <a:prstClr val="black"/>
              <a:schemeClr val="tx2">
                <a:tint val="45000"/>
                <a:satMod val="400000"/>
              </a:schemeClr>
            </a:duotone>
            <a:alphaModFix amt="20000"/>
            <a:extLst/>
          </a:blip>
          <a:srcRect t="15730"/>
          <a:stretch/>
        </p:blipFill>
        <p:spPr>
          <a:xfrm>
            <a:off x="0" y="0"/>
            <a:ext cx="12191980" cy="6857989"/>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p:txBody>
          <a:bodyPr vert="horz" lIns="91440" tIns="45720" rIns="91440" bIns="45720" rtlCol="0" anchor="b">
            <a:normAutofit/>
          </a:bodyPr>
          <a:lstStyle/>
          <a:p>
            <a:r>
              <a:rPr lang="en-US" i="1" u="sng" dirty="0"/>
              <a:t>Alvarez v. XPO Logistics </a:t>
            </a:r>
            <a:br>
              <a:rPr lang="en-US" dirty="0"/>
            </a:br>
            <a:r>
              <a:rPr lang="en-US" sz="2800" dirty="0"/>
              <a:t>ABC Test Preempted by FAAAA</a:t>
            </a:r>
            <a:endParaRPr lang="en-US" sz="2800" b="1" u="sng" dirty="0"/>
          </a:p>
        </p:txBody>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rgbClr val="46464A">
                    <a:lumMod val="60000"/>
                    <a:lumOff val="40000"/>
                  </a:srgbClr>
                </a:solidFill>
              </a:rPr>
              <a:pPr defTabSz="914400">
                <a:lnSpc>
                  <a:spcPct val="90000"/>
                </a:lnSpc>
                <a:spcAft>
                  <a:spcPts val="600"/>
                </a:spcAft>
              </a:pPr>
              <a:t>19</a:t>
            </a:fld>
            <a:endParaRPr lang="en-US">
              <a:solidFill>
                <a:srgbClr val="46464A">
                  <a:lumMod val="60000"/>
                  <a:lumOff val="40000"/>
                </a:srgb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lnSpcReduction="10000"/>
          </a:bodyPr>
          <a:lstStyle/>
          <a:p>
            <a:pPr indent="-182880" defTabSz="914400">
              <a:spcAft>
                <a:spcPts val="600"/>
              </a:spcAft>
              <a:buClr>
                <a:schemeClr val="accent1"/>
              </a:buClr>
            </a:pPr>
            <a:r>
              <a:rPr lang="en-US" dirty="0"/>
              <a:t>In November of 2018, the Central District of California held that Federal Aviation Administration Authorization Act (FAAAA) preempts application of the </a:t>
            </a:r>
            <a:r>
              <a:rPr lang="en-US" i="1" dirty="0"/>
              <a:t>Dynamex</a:t>
            </a:r>
            <a:r>
              <a:rPr lang="en-US" dirty="0"/>
              <a:t> ABC test to motor carriers for the purpose of determining whether independent contractor drivers are employees under California Wage Orders. </a:t>
            </a:r>
          </a:p>
          <a:p>
            <a:pPr indent="-182880" defTabSz="914400">
              <a:spcAft>
                <a:spcPts val="600"/>
              </a:spcAft>
              <a:buClr>
                <a:schemeClr val="accent1"/>
              </a:buClr>
            </a:pPr>
            <a:endParaRPr lang="en-US" dirty="0"/>
          </a:p>
          <a:p>
            <a:pPr indent="-182880" defTabSz="914400">
              <a:spcAft>
                <a:spcPts val="600"/>
              </a:spcAft>
              <a:buClr>
                <a:schemeClr val="accent1"/>
              </a:buClr>
            </a:pPr>
            <a:r>
              <a:rPr lang="en-US" dirty="0"/>
              <a:t>The Court distinguished the 9</a:t>
            </a:r>
            <a:r>
              <a:rPr lang="en-US" baseline="30000" dirty="0"/>
              <a:t>th</a:t>
            </a:r>
            <a:r>
              <a:rPr lang="en-US" dirty="0"/>
              <a:t> Circuit’s decision in </a:t>
            </a:r>
            <a:r>
              <a:rPr lang="en-US" i="1" dirty="0" err="1"/>
              <a:t>Dilts</a:t>
            </a:r>
            <a:r>
              <a:rPr lang="en-US" i="1" dirty="0"/>
              <a:t> v. Penske Logistics </a:t>
            </a:r>
            <a:r>
              <a:rPr lang="en-US" dirty="0"/>
              <a:t>which held that the FAAAA did </a:t>
            </a:r>
            <a:r>
              <a:rPr lang="en-US" u="sng" dirty="0"/>
              <a:t>not</a:t>
            </a:r>
            <a:r>
              <a:rPr lang="en-US" dirty="0"/>
              <a:t> preempt parts of the California Labor Code explaining that </a:t>
            </a:r>
            <a:r>
              <a:rPr lang="en-US" i="1" dirty="0" err="1"/>
              <a:t>Dilts</a:t>
            </a:r>
            <a:r>
              <a:rPr lang="en-US" dirty="0"/>
              <a:t> addressed whether the FAAAA preempted parts of the California Labor Code itself and not whether a judicially created test used to interpret wage orders is preempted.</a:t>
            </a:r>
          </a:p>
          <a:p>
            <a:pPr indent="-182880" defTabSz="914400">
              <a:spcAft>
                <a:spcPts val="600"/>
              </a:spcAft>
              <a:buClr>
                <a:schemeClr val="accent1"/>
              </a:buClr>
            </a:pPr>
            <a:endParaRPr lang="en-US" dirty="0"/>
          </a:p>
          <a:p>
            <a:pPr indent="-182880" defTabSz="914400">
              <a:spcAft>
                <a:spcPts val="600"/>
              </a:spcAft>
              <a:buClr>
                <a:schemeClr val="accent1"/>
              </a:buClr>
            </a:pPr>
            <a:r>
              <a:rPr lang="en-US" dirty="0"/>
              <a:t>In short, it is the ABC Test that is preempted and NOT the underlying labor code of Unfair Competition claims.   Thus, employee status under these claims must be analyzed under the </a:t>
            </a:r>
            <a:r>
              <a:rPr lang="en-US" i="1" dirty="0" err="1"/>
              <a:t>Borello</a:t>
            </a:r>
            <a:r>
              <a:rPr lang="en-US" dirty="0"/>
              <a:t> standard.</a:t>
            </a:r>
          </a:p>
          <a:p>
            <a:pPr indent="-182880" defTabSz="914400">
              <a:spcAft>
                <a:spcPts val="600"/>
              </a:spcAft>
              <a:buClr>
                <a:schemeClr val="accent1"/>
              </a:buClr>
            </a:pPr>
            <a:endParaRPr lang="en-US" dirty="0"/>
          </a:p>
        </p:txBody>
      </p:sp>
      <p:sp>
        <p:nvSpPr>
          <p:cNvPr id="7" name="Slide Number Placeholder 3">
            <a:extLst>
              <a:ext uri="{FF2B5EF4-FFF2-40B4-BE49-F238E27FC236}">
                <a16:creationId xmlns:a16="http://schemas.microsoft.com/office/drawing/2014/main" id="{DE15F8DB-E0A3-4DEB-8F54-8A8330FE2FD4}"/>
              </a:ext>
            </a:extLst>
          </p:cNvPr>
          <p:cNvSpPr txBox="1">
            <a:spLocks/>
          </p:cNvSpPr>
          <p:nvPr/>
        </p:nvSpPr>
        <p:spPr>
          <a:xfrm>
            <a:off x="11277580" y="6172199"/>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ct val="90000"/>
              </a:lnSpc>
              <a:spcAft>
                <a:spcPts val="600"/>
              </a:spcAft>
            </a:pPr>
            <a:fld id="{D57F1E4F-1CFF-5643-939E-217C01CDF565}" type="slidenum">
              <a:rPr lang="en-US" smtClean="0">
                <a:solidFill>
                  <a:schemeClr val="bg1">
                    <a:lumMod val="65000"/>
                    <a:lumOff val="35000"/>
                  </a:schemeClr>
                </a:solidFill>
              </a:rPr>
              <a:pPr defTabSz="914400">
                <a:lnSpc>
                  <a:spcPct val="90000"/>
                </a:lnSpc>
                <a:spcAft>
                  <a:spcPts val="600"/>
                </a:spcAft>
              </a:pPr>
              <a:t>19</a:t>
            </a:fld>
            <a:endParaRPr lang="en-US" dirty="0">
              <a:solidFill>
                <a:schemeClr val="bg1">
                  <a:lumMod val="65000"/>
                  <a:lumOff val="35000"/>
                </a:schemeClr>
              </a:solidFill>
            </a:endParaRPr>
          </a:p>
        </p:txBody>
      </p:sp>
    </p:spTree>
    <p:extLst>
      <p:ext uri="{BB962C8B-B14F-4D97-AF65-F5344CB8AC3E}">
        <p14:creationId xmlns:p14="http://schemas.microsoft.com/office/powerpoint/2010/main" val="5340893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1261872" y="365760"/>
            <a:ext cx="9692640" cy="1325562"/>
          </a:xfrm>
        </p:spPr>
        <p:txBody>
          <a:bodyPr>
            <a:normAutofit/>
          </a:bodyPr>
          <a:lstStyle/>
          <a:p>
            <a:r>
              <a:rPr lang="en-US">
                <a:solidFill>
                  <a:srgbClr val="FFFFFF"/>
                </a:solidFill>
              </a:rPr>
              <a:t>CONFIDENTIALITY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326990"/>
            <a:ext cx="8595360" cy="3853147"/>
          </a:xfrm>
        </p:spPr>
        <p:txBody>
          <a:bodyPr>
            <a:normAutofit/>
          </a:bodyPr>
          <a:lstStyle/>
          <a:p>
            <a:r>
              <a:rPr lang="en-US" dirty="0">
                <a:solidFill>
                  <a:srgbClr val="FFFFFF"/>
                </a:solidFill>
              </a:rPr>
              <a:t>This presentation is only for members of CDA and includes advice and discussion focused on the legal interests of the CDA industry.</a:t>
            </a:r>
          </a:p>
          <a:p>
            <a:r>
              <a:rPr lang="en-US" dirty="0">
                <a:solidFill>
                  <a:srgbClr val="FFFFFF"/>
                </a:solidFill>
              </a:rPr>
              <a:t>It is to be used only by members of the CDA community.</a:t>
            </a:r>
          </a:p>
          <a:p>
            <a:r>
              <a:rPr lang="en-US" dirty="0">
                <a:solidFill>
                  <a:srgbClr val="FFFFFF"/>
                </a:solidFill>
              </a:rPr>
              <a:t>Those who do not fit the above criterion and by intention or inadvertence receive a copy of this power point and/or audio recording are not authorized to review, use or disseminate it.</a:t>
            </a: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xfrm>
            <a:off x="9464040" y="6734060"/>
            <a:ext cx="914400" cy="593725"/>
          </a:xfrm>
          <a:prstGeom prst="ellipse">
            <a:avLst/>
          </a:prstGeom>
        </p:spPr>
        <p:txBody>
          <a:bodyPr>
            <a:normAutofit/>
          </a:bodyPr>
          <a:lstStyle/>
          <a:p>
            <a:pPr>
              <a:lnSpc>
                <a:spcPct val="90000"/>
              </a:lnSpc>
              <a:spcAft>
                <a:spcPts val="600"/>
              </a:spcAft>
            </a:pPr>
            <a:fld id="{D57F1E4F-1CFF-5643-939E-217C01CDF565}" type="slidenum">
              <a:rPr lang="en-US" sz="2300" smtClean="0">
                <a:solidFill>
                  <a:srgbClr val="FFFFFF">
                    <a:alpha val="80000"/>
                  </a:srgbClr>
                </a:solidFill>
                <a:latin typeface="Calibri" panose="020F0502020204030204" pitchFamily="34" charset="0"/>
              </a:rPr>
              <a:pPr>
                <a:lnSpc>
                  <a:spcPct val="90000"/>
                </a:lnSpc>
                <a:spcAft>
                  <a:spcPts val="600"/>
                </a:spcAft>
              </a:pPr>
              <a:t>2</a:t>
            </a:fld>
            <a:endParaRPr lang="en-US" sz="2300" dirty="0">
              <a:solidFill>
                <a:srgbClr val="FFFFFF">
                  <a:alpha val="80000"/>
                </a:srgbClr>
              </a:solidFill>
              <a:latin typeface="Calibri" panose="020F0502020204030204" pitchFamily="34" charset="0"/>
            </a:endParaRPr>
          </a:p>
        </p:txBody>
      </p:sp>
      <p:sp>
        <p:nvSpPr>
          <p:cNvPr id="8" name="Slide Number Placeholder 3">
            <a:extLst>
              <a:ext uri="{FF2B5EF4-FFF2-40B4-BE49-F238E27FC236}">
                <a16:creationId xmlns:a16="http://schemas.microsoft.com/office/drawing/2014/main" id="{FA2D38CF-6C44-46F3-9371-DE863A77984F}"/>
              </a:ext>
            </a:extLst>
          </p:cNvPr>
          <p:cNvSpPr txBox="1">
            <a:spLocks/>
          </p:cNvSpPr>
          <p:nvPr/>
        </p:nvSpPr>
        <p:spPr>
          <a:xfrm>
            <a:off x="11277600" y="6014617"/>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rgbClr val="46464A">
                    <a:lumMod val="60000"/>
                    <a:lumOff val="40000"/>
                  </a:srgbClr>
                </a:solidFill>
                <a:cs typeface="Arial" panose="020B0604020202020204" pitchFamily="34" charset="0"/>
              </a:rPr>
              <a:pPr>
                <a:lnSpc>
                  <a:spcPct val="90000"/>
                </a:lnSpc>
                <a:spcAft>
                  <a:spcPts val="600"/>
                </a:spcAft>
              </a:pPr>
              <a:t>2</a:t>
            </a:fld>
            <a:endParaRPr lang="en-US" dirty="0">
              <a:solidFill>
                <a:srgbClr val="46464A">
                  <a:lumMod val="60000"/>
                  <a:lumOff val="40000"/>
                </a:srgbClr>
              </a:solidFill>
              <a:cs typeface="Arial" panose="020B0604020202020204" pitchFamily="34" charset="0"/>
            </a:endParaRPr>
          </a:p>
        </p:txBody>
      </p:sp>
    </p:spTree>
    <p:extLst>
      <p:ext uri="{BB962C8B-B14F-4D97-AF65-F5344CB8AC3E}">
        <p14:creationId xmlns:p14="http://schemas.microsoft.com/office/powerpoint/2010/main" val="88405487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8" name="Content Placeholder 5" descr="A picture containing sky, outdoor, scene, water&#10;&#10;Description generated with very high confidence">
            <a:extLst>
              <a:ext uri="{FF2B5EF4-FFF2-40B4-BE49-F238E27FC236}">
                <a16:creationId xmlns:a16="http://schemas.microsoft.com/office/drawing/2014/main" id="{2493937F-2303-42E7-A457-324D96E7502E}"/>
              </a:ext>
            </a:extLst>
          </p:cNvPr>
          <p:cNvPicPr>
            <a:picLocks noChangeAspect="1"/>
          </p:cNvPicPr>
          <p:nvPr/>
        </p:nvPicPr>
        <p:blipFill rotWithShape="1">
          <a:blip r:embed="rId3">
            <a:duotone>
              <a:prstClr val="black"/>
              <a:schemeClr val="tx2">
                <a:tint val="45000"/>
                <a:satMod val="400000"/>
              </a:schemeClr>
            </a:duotone>
            <a:alphaModFix amt="20000"/>
            <a:extLst/>
          </a:blip>
          <a:srcRect t="15730"/>
          <a:stretch/>
        </p:blipFill>
        <p:spPr>
          <a:xfrm>
            <a:off x="-83955" y="11"/>
            <a:ext cx="12191980" cy="6857989"/>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365760"/>
            <a:ext cx="9692640" cy="1257768"/>
          </a:xfrm>
        </p:spPr>
        <p:txBody>
          <a:bodyPr vert="horz" lIns="91440" tIns="45720" rIns="91440" bIns="45720" rtlCol="0" anchor="b">
            <a:normAutofit/>
          </a:bodyPr>
          <a:lstStyle/>
          <a:p>
            <a:r>
              <a:rPr lang="en-US" i="1" u="sng" dirty="0"/>
              <a:t>Johnson v. Imperial Showgirls</a:t>
            </a:r>
            <a:br>
              <a:rPr lang="en-US" dirty="0"/>
            </a:br>
            <a:r>
              <a:rPr lang="en-US" sz="2000" i="1" dirty="0"/>
              <a:t>Dynamex</a:t>
            </a:r>
            <a:r>
              <a:rPr lang="en-US" sz="2000" dirty="0"/>
              <a:t> ABC Test Applies Retroactively </a:t>
            </a:r>
            <a:endParaRPr lang="en-US" sz="2000" b="1" u="sng" dirty="0"/>
          </a:p>
        </p:txBody>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chemeClr val="bg1">
                    <a:lumMod val="65000"/>
                    <a:lumOff val="35000"/>
                  </a:schemeClr>
                </a:solidFill>
              </a:rPr>
              <a:pPr defTabSz="914400">
                <a:lnSpc>
                  <a:spcPct val="90000"/>
                </a:lnSpc>
                <a:spcAft>
                  <a:spcPts val="600"/>
                </a:spcAft>
              </a:pPr>
              <a:t>20</a:t>
            </a:fld>
            <a:endParaRPr lang="en-US" dirty="0">
              <a:solidFill>
                <a:schemeClr val="bg1">
                  <a:lumMod val="65000"/>
                  <a:lumOff val="35000"/>
                </a:scheme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2327270"/>
            <a:ext cx="8595360" cy="3826988"/>
          </a:xfrm>
          <a:prstGeom prst="rect">
            <a:avLst/>
          </a:prstGeom>
        </p:spPr>
        <p:txBody>
          <a:bodyPr vert="horz" lIns="91440" tIns="45720" rIns="91440" bIns="45720" rtlCol="0">
            <a:normAutofit fontScale="92500" lnSpcReduction="20000"/>
          </a:bodyPr>
          <a:lstStyle/>
          <a:p>
            <a:pPr indent="-182880" defTabSz="914400">
              <a:spcAft>
                <a:spcPts val="600"/>
              </a:spcAft>
              <a:buClr>
                <a:schemeClr val="accent1"/>
              </a:buClr>
            </a:pPr>
            <a:r>
              <a:rPr lang="en-US" sz="1900" dirty="0"/>
              <a:t>There was some speculation that the ABC Test would have only have future or prospective application.</a:t>
            </a:r>
          </a:p>
          <a:p>
            <a:pPr indent="-182880" defTabSz="914400">
              <a:spcAft>
                <a:spcPts val="600"/>
              </a:spcAft>
              <a:buClr>
                <a:schemeClr val="accent1"/>
              </a:buClr>
            </a:pPr>
            <a:endParaRPr lang="en-US" sz="1900" dirty="0"/>
          </a:p>
          <a:p>
            <a:pPr indent="-182880" defTabSz="914400">
              <a:spcAft>
                <a:spcPts val="600"/>
              </a:spcAft>
              <a:buClr>
                <a:schemeClr val="accent1"/>
              </a:buClr>
            </a:pPr>
            <a:r>
              <a:rPr lang="en-US" sz="1900" dirty="0"/>
              <a:t>The court in </a:t>
            </a:r>
            <a:r>
              <a:rPr lang="en-US" sz="1900" i="1" dirty="0"/>
              <a:t>Johnson v. Imperial Showgirls</a:t>
            </a:r>
            <a:r>
              <a:rPr lang="en-US" sz="1900" dirty="0"/>
              <a:t> has held otherwise.</a:t>
            </a:r>
          </a:p>
          <a:p>
            <a:pPr indent="-182880" defTabSz="914400">
              <a:spcAft>
                <a:spcPts val="600"/>
              </a:spcAft>
              <a:buClr>
                <a:schemeClr val="accent1"/>
              </a:buClr>
            </a:pPr>
            <a:endParaRPr lang="en-US" sz="1900" dirty="0"/>
          </a:p>
          <a:p>
            <a:pPr indent="-182880" defTabSz="914400">
              <a:spcAft>
                <a:spcPts val="600"/>
              </a:spcAft>
              <a:buClr>
                <a:schemeClr val="accent1"/>
              </a:buClr>
            </a:pPr>
            <a:r>
              <a:rPr lang="en-US" sz="1900" dirty="0"/>
              <a:t>Pointing to the absence of any restraints in the Dynamex decision, the Court concluded that the California Supreme Court intended its decision to apply retroactively and </a:t>
            </a:r>
            <a:r>
              <a:rPr lang="en-US" sz="1900" dirty="0" err="1"/>
              <a:t>propectively</a:t>
            </a:r>
            <a:r>
              <a:rPr lang="en-US" sz="1900" dirty="0"/>
              <a:t>:</a:t>
            </a:r>
          </a:p>
          <a:p>
            <a:pPr indent="-182880" defTabSz="914400">
              <a:spcAft>
                <a:spcPts val="600"/>
              </a:spcAft>
              <a:buClr>
                <a:schemeClr val="accent1"/>
              </a:buClr>
            </a:pPr>
            <a:endParaRPr lang="en-US" sz="1900" dirty="0"/>
          </a:p>
          <a:p>
            <a:pPr lvl="1" indent="-182880" defTabSz="914400">
              <a:spcAft>
                <a:spcPts val="600"/>
              </a:spcAft>
              <a:buClr>
                <a:schemeClr val="accent1"/>
              </a:buClr>
            </a:pPr>
            <a:r>
              <a:rPr lang="en-US" sz="1900" dirty="0"/>
              <a:t> “In light of the ‘general rule that judicial decisions are given retroactive effect’, and because it is up to the Supreme Court to declare an exception to this rule (</a:t>
            </a:r>
            <a:r>
              <a:rPr lang="en-US" sz="1900" i="1" dirty="0"/>
              <a:t>see Barr v. </a:t>
            </a:r>
            <a:r>
              <a:rPr lang="en-US" sz="1900" i="1" dirty="0" err="1"/>
              <a:t>ADandS</a:t>
            </a:r>
            <a:r>
              <a:rPr lang="en-US" sz="1900" i="1" dirty="0"/>
              <a:t> Inc. </a:t>
            </a:r>
            <a:r>
              <a:rPr lang="en-US" sz="1900" dirty="0"/>
              <a:t>(1997) 57 Cal.App.4th 1038, 1053), this court will apply Dynamex retroactively.”</a:t>
            </a:r>
          </a:p>
          <a:p>
            <a:pPr indent="-182880" defTabSz="914400">
              <a:spcAft>
                <a:spcPts val="600"/>
              </a:spcAft>
              <a:buClr>
                <a:schemeClr val="accent1"/>
              </a:buClr>
            </a:pPr>
            <a:r>
              <a:rPr lang="en-US" dirty="0"/>
              <a:t> </a:t>
            </a:r>
          </a:p>
        </p:txBody>
      </p:sp>
    </p:spTree>
    <p:extLst>
      <p:ext uri="{BB962C8B-B14F-4D97-AF65-F5344CB8AC3E}">
        <p14:creationId xmlns:p14="http://schemas.microsoft.com/office/powerpoint/2010/main" val="298270643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68" name="Content Placeholder 5" descr="A picture containing sky, outdoor, scene, water&#10;&#10;Description generated with very high confidence">
            <a:extLst>
              <a:ext uri="{FF2B5EF4-FFF2-40B4-BE49-F238E27FC236}">
                <a16:creationId xmlns:a16="http://schemas.microsoft.com/office/drawing/2014/main" id="{2493937F-2303-42E7-A457-324D96E7502E}"/>
              </a:ext>
            </a:extLst>
          </p:cNvPr>
          <p:cNvPicPr>
            <a:picLocks noChangeAspect="1"/>
          </p:cNvPicPr>
          <p:nvPr/>
        </p:nvPicPr>
        <p:blipFill rotWithShape="1">
          <a:blip r:embed="rId3">
            <a:duotone>
              <a:prstClr val="black"/>
              <a:schemeClr val="tx2">
                <a:tint val="45000"/>
                <a:satMod val="400000"/>
              </a:schemeClr>
            </a:duotone>
            <a:alphaModFix amt="20000"/>
            <a:extLst/>
          </a:blip>
          <a:srcRect t="15730"/>
          <a:stretch/>
        </p:blipFill>
        <p:spPr>
          <a:xfrm>
            <a:off x="20" y="10"/>
            <a:ext cx="12191980" cy="6857989"/>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365760"/>
            <a:ext cx="9423545" cy="1976845"/>
          </a:xfrm>
        </p:spPr>
        <p:txBody>
          <a:bodyPr vert="horz" lIns="91440" tIns="45720" rIns="91440" bIns="45720" rtlCol="0" anchor="b">
            <a:normAutofit fontScale="90000"/>
          </a:bodyPr>
          <a:lstStyle/>
          <a:p>
            <a:r>
              <a:rPr lang="en-US" i="1" u="sng" dirty="0"/>
              <a:t>Henry Schein v. Archer and White</a:t>
            </a:r>
            <a:br>
              <a:rPr lang="en-US" i="1" u="sng" dirty="0"/>
            </a:br>
            <a:r>
              <a:rPr lang="en-US" sz="1800" dirty="0"/>
              <a:t>U.S. Supreme Court, January 8, 2019, Justice Kavanaugh</a:t>
            </a:r>
            <a:br>
              <a:rPr lang="en-US" sz="1800" dirty="0"/>
            </a:br>
            <a:br>
              <a:rPr lang="en-US" sz="1800" dirty="0"/>
            </a:br>
            <a:br>
              <a:rPr lang="en-US" sz="1800" dirty="0"/>
            </a:br>
            <a:br>
              <a:rPr lang="en-US" sz="1800" dirty="0"/>
            </a:br>
            <a:br>
              <a:rPr lang="en-US" sz="1800" dirty="0"/>
            </a:br>
            <a:endParaRPr lang="en-US" sz="1800" b="1" dirty="0"/>
          </a:p>
        </p:txBody>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chemeClr val="bg1">
                    <a:lumMod val="65000"/>
                    <a:lumOff val="35000"/>
                  </a:schemeClr>
                </a:solidFill>
              </a:rPr>
              <a:pPr defTabSz="914400">
                <a:lnSpc>
                  <a:spcPct val="90000"/>
                </a:lnSpc>
                <a:spcAft>
                  <a:spcPts val="600"/>
                </a:spcAft>
              </a:pPr>
              <a:t>21</a:t>
            </a:fld>
            <a:endParaRPr lang="en-US" dirty="0">
              <a:solidFill>
                <a:schemeClr val="bg1">
                  <a:lumMod val="65000"/>
                  <a:lumOff val="35000"/>
                </a:scheme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dirty="0"/>
          </a:p>
          <a:p>
            <a:pPr indent="-182880" defTabSz="914400">
              <a:spcAft>
                <a:spcPts val="600"/>
              </a:spcAft>
              <a:buClr>
                <a:schemeClr val="accent1"/>
              </a:buClr>
            </a:pPr>
            <a:r>
              <a:rPr lang="en-US" dirty="0"/>
              <a:t> </a:t>
            </a:r>
          </a:p>
        </p:txBody>
      </p:sp>
      <p:sp>
        <p:nvSpPr>
          <p:cNvPr id="3" name="TextBox 2">
            <a:extLst>
              <a:ext uri="{FF2B5EF4-FFF2-40B4-BE49-F238E27FC236}">
                <a16:creationId xmlns:a16="http://schemas.microsoft.com/office/drawing/2014/main" id="{EDEEFEAE-4393-47F0-BD1A-25AAD75BB410}"/>
              </a:ext>
            </a:extLst>
          </p:cNvPr>
          <p:cNvSpPr txBox="1"/>
          <p:nvPr/>
        </p:nvSpPr>
        <p:spPr>
          <a:xfrm>
            <a:off x="792481" y="1354182"/>
            <a:ext cx="9989601"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This is a Pro-Arbitration Decision by the U.S. Supreme Court.</a:t>
            </a:r>
            <a:br>
              <a:rPr lang="en-US" dirty="0"/>
            </a:br>
            <a:r>
              <a:rPr lang="en-US" dirty="0"/>
              <a:t>The parties’ arbitration agreement on who decides the question of arbitrability must be honored.</a:t>
            </a:r>
          </a:p>
          <a:p>
            <a:pPr marL="285750" indent="-285750">
              <a:buFont typeface="Arial" panose="020B0604020202020204" pitchFamily="34" charset="0"/>
              <a:buChar char="•"/>
            </a:pPr>
            <a:r>
              <a:rPr lang="en-US" dirty="0"/>
              <a:t>Where the arbitration clause delegates that decision to arbitrators, courts should have no say in the matter.</a:t>
            </a:r>
          </a:p>
          <a:p>
            <a:pPr marL="285750" indent="-285750">
              <a:buFont typeface="Arial" panose="020B0604020202020204" pitchFamily="34" charset="0"/>
              <a:buChar char="•"/>
            </a:pPr>
            <a:r>
              <a:rPr lang="en-US" dirty="0"/>
              <a:t>The “wholly groundless” exception is rejected – court’s are to enforce the parties agreement even if they perceive the argument in favor of arbitration is “wholly groundless.”</a:t>
            </a:r>
            <a:br>
              <a:rPr lang="en-US" dirty="0"/>
            </a:br>
            <a:endParaRPr lang="en-US" dirty="0"/>
          </a:p>
        </p:txBody>
      </p:sp>
      <p:sp>
        <p:nvSpPr>
          <p:cNvPr id="5" name="TextBox 4">
            <a:extLst>
              <a:ext uri="{FF2B5EF4-FFF2-40B4-BE49-F238E27FC236}">
                <a16:creationId xmlns:a16="http://schemas.microsoft.com/office/drawing/2014/main" id="{FCC624CB-3DA7-471F-AD15-5BB3A4D4ABA7}"/>
              </a:ext>
            </a:extLst>
          </p:cNvPr>
          <p:cNvSpPr txBox="1"/>
          <p:nvPr/>
        </p:nvSpPr>
        <p:spPr>
          <a:xfrm>
            <a:off x="1921246" y="3813958"/>
            <a:ext cx="7471953" cy="1200329"/>
          </a:xfrm>
          <a:prstGeom prst="rect">
            <a:avLst/>
          </a:prstGeom>
          <a:noFill/>
        </p:spPr>
        <p:txBody>
          <a:bodyPr wrap="square" rtlCol="0">
            <a:spAutoFit/>
          </a:bodyPr>
          <a:lstStyle/>
          <a:p>
            <a:r>
              <a:rPr lang="en-US" dirty="0"/>
              <a:t>“Just as a court may not decide a merits question that the parties have delegated to an arbitrator, a court may not decide an arbitrability question that the parties have delegated to an arbitrator.”</a:t>
            </a:r>
          </a:p>
        </p:txBody>
      </p:sp>
      <p:sp>
        <p:nvSpPr>
          <p:cNvPr id="6" name="TextBox 5">
            <a:extLst>
              <a:ext uri="{FF2B5EF4-FFF2-40B4-BE49-F238E27FC236}">
                <a16:creationId xmlns:a16="http://schemas.microsoft.com/office/drawing/2014/main" id="{75BB94E1-2DAA-4F84-8A53-19D084FAFA07}"/>
              </a:ext>
            </a:extLst>
          </p:cNvPr>
          <p:cNvSpPr txBox="1"/>
          <p:nvPr/>
        </p:nvSpPr>
        <p:spPr>
          <a:xfrm>
            <a:off x="1105320" y="5355771"/>
            <a:ext cx="9103806" cy="646331"/>
          </a:xfrm>
          <a:prstGeom prst="rect">
            <a:avLst/>
          </a:prstGeom>
          <a:noFill/>
        </p:spPr>
        <p:txBody>
          <a:bodyPr wrap="square" rtlCol="0">
            <a:spAutoFit/>
          </a:bodyPr>
          <a:lstStyle/>
          <a:p>
            <a:r>
              <a:rPr lang="en-US" dirty="0"/>
              <a:t>The FAA contains no wholly groundless exception to arbitration and the courts are not free to engraft its own exceptions onto the statutory text.</a:t>
            </a:r>
          </a:p>
        </p:txBody>
      </p:sp>
    </p:spTree>
    <p:extLst>
      <p:ext uri="{BB962C8B-B14F-4D97-AF65-F5344CB8AC3E}">
        <p14:creationId xmlns:p14="http://schemas.microsoft.com/office/powerpoint/2010/main" val="412946160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8" name="Content Placeholder 5" descr="A close up of a fish&#10;&#10;Description automatically generated">
            <a:extLst>
              <a:ext uri="{FF2B5EF4-FFF2-40B4-BE49-F238E27FC236}">
                <a16:creationId xmlns:a16="http://schemas.microsoft.com/office/drawing/2014/main" id="{2493937F-2303-42E7-A457-324D96E7502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773" r="2539" b="-1"/>
          <a:stretch/>
        </p:blipFill>
        <p:spPr>
          <a:xfrm>
            <a:off x="464023" y="10"/>
            <a:ext cx="10828817" cy="6868227"/>
          </a:xfrm>
          <a:prstGeom prst="rect">
            <a:avLst/>
          </a:prstGeom>
        </p:spPr>
      </p:pic>
      <p:sp>
        <p:nvSpPr>
          <p:cNvPr id="95" name="Rectangle 94">
            <a:extLst>
              <a:ext uri="{FF2B5EF4-FFF2-40B4-BE49-F238E27FC236}">
                <a16:creationId xmlns:a16="http://schemas.microsoft.com/office/drawing/2014/main" id="{F8F6973A-3A5A-49EF-92B6-61A7A69C1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23" y="0"/>
            <a:ext cx="10828817" cy="423367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949525" y="228599"/>
            <a:ext cx="10132452" cy="2514601"/>
          </a:xfrm>
        </p:spPr>
        <p:txBody>
          <a:bodyPr vert="horz" lIns="91440" tIns="45720" rIns="91440" bIns="45720" rtlCol="0" anchor="b">
            <a:normAutofit/>
          </a:bodyPr>
          <a:lstStyle/>
          <a:p>
            <a:pPr algn="ctr">
              <a:lnSpc>
                <a:spcPct val="85000"/>
              </a:lnSpc>
            </a:pPr>
            <a:r>
              <a:rPr lang="en-US" sz="4800" i="1" u="sng" dirty="0">
                <a:solidFill>
                  <a:srgbClr val="FFFFFF"/>
                </a:solidFill>
              </a:rPr>
              <a:t>Just when you thought it was safe to get into Arbitration</a:t>
            </a:r>
            <a:endParaRPr lang="en-US" sz="4800" b="1" dirty="0">
              <a:solidFill>
                <a:srgbClr val="FFFFFF"/>
              </a:solidFill>
            </a:endParaRPr>
          </a:p>
        </p:txBody>
      </p:sp>
      <p:sp>
        <p:nvSpPr>
          <p:cNvPr id="97" name="Rectangle 96">
            <a:extLst>
              <a:ext uri="{FF2B5EF4-FFF2-40B4-BE49-F238E27FC236}">
                <a16:creationId xmlns:a16="http://schemas.microsoft.com/office/drawing/2014/main" id="{BC7E6745-470B-4006-A0EF-30953608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23" y="4233670"/>
            <a:ext cx="10828817" cy="2624330"/>
          </a:xfrm>
          <a:prstGeom prst="rect">
            <a:avLst/>
          </a:prstGeom>
          <a:solidFill>
            <a:schemeClr val="accent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99" name="Rectangle 98">
            <a:extLst>
              <a:ext uri="{FF2B5EF4-FFF2-40B4-BE49-F238E27FC236}">
                <a16:creationId xmlns:a16="http://schemas.microsoft.com/office/drawing/2014/main" id="{11C7EA21-44B6-4451-B1BD-31182C9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464025" cy="423648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101" name="Rectangle 100">
            <a:extLst>
              <a:ext uri="{FF2B5EF4-FFF2-40B4-BE49-F238E27FC236}">
                <a16:creationId xmlns:a16="http://schemas.microsoft.com/office/drawing/2014/main" id="{F1E70CD0-27FC-4FEF-AFA4-AF4624FB2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233670"/>
            <a:ext cx="464025" cy="262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a:solidFill>
                  <a:srgbClr val="FFFFFF">
                    <a:lumMod val="65000"/>
                  </a:srgbClr>
                </a:solidFill>
              </a:rPr>
              <a:pPr defTabSz="914400">
                <a:lnSpc>
                  <a:spcPct val="90000"/>
                </a:lnSpc>
                <a:spcAft>
                  <a:spcPts val="600"/>
                </a:spcAft>
              </a:pPr>
              <a:t>22</a:t>
            </a:fld>
            <a:endParaRPr lang="en-US">
              <a:solidFill>
                <a:srgbClr val="FFFFFF">
                  <a:lumMod val="65000"/>
                </a:srgb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dirty="0"/>
          </a:p>
          <a:p>
            <a:pPr indent="-182880" defTabSz="914400">
              <a:spcAft>
                <a:spcPts val="600"/>
              </a:spcAft>
              <a:buClr>
                <a:schemeClr val="accent1"/>
              </a:buClr>
            </a:pPr>
            <a:r>
              <a:rPr lang="en-US" dirty="0"/>
              <a:t> </a:t>
            </a:r>
          </a:p>
        </p:txBody>
      </p:sp>
    </p:spTree>
    <p:extLst>
      <p:ext uri="{BB962C8B-B14F-4D97-AF65-F5344CB8AC3E}">
        <p14:creationId xmlns:p14="http://schemas.microsoft.com/office/powerpoint/2010/main" val="2642838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72">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6" name="Rectangle 74">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Content Placeholder 5">
            <a:extLst>
              <a:ext uri="{FF2B5EF4-FFF2-40B4-BE49-F238E27FC236}">
                <a16:creationId xmlns:a16="http://schemas.microsoft.com/office/drawing/2014/main" id="{2493937F-2303-42E7-A457-324D96E7502E}"/>
              </a:ext>
            </a:extLst>
          </p:cNvPr>
          <p:cNvPicPr>
            <a:picLocks noChangeAspect="1"/>
          </p:cNvPicPr>
          <p:nvPr/>
        </p:nvPicPr>
        <p:blipFill rotWithShape="1">
          <a:blip r:embed="rId3">
            <a:alphaModFix amt="35000"/>
            <a:extLst/>
          </a:blip>
          <a:srcRect/>
          <a:stretch/>
        </p:blipFill>
        <p:spPr>
          <a:xfrm>
            <a:off x="8025" y="66553"/>
            <a:ext cx="12191980" cy="6858000"/>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758952"/>
            <a:ext cx="9418320" cy="1182864"/>
          </a:xfrm>
        </p:spPr>
        <p:txBody>
          <a:bodyPr vert="horz" lIns="91440" tIns="45720" rIns="91440" bIns="45720" rtlCol="0" anchor="b">
            <a:normAutofit/>
          </a:bodyPr>
          <a:lstStyle/>
          <a:p>
            <a:pPr>
              <a:lnSpc>
                <a:spcPct val="85000"/>
              </a:lnSpc>
            </a:pPr>
            <a:r>
              <a:rPr lang="en-US" sz="4900" i="1" u="sng" dirty="0"/>
              <a:t>New Prime v. Oliveira</a:t>
            </a:r>
            <a:br>
              <a:rPr lang="en-US" sz="7200" i="1" u="sng" dirty="0"/>
            </a:br>
            <a:r>
              <a:rPr lang="en-US" sz="1600" dirty="0"/>
              <a:t>U.S. Supreme Court, January 15, 2019, Justice Gorsuch</a:t>
            </a:r>
            <a:endParaRPr lang="en-US" sz="1600" b="1" u="sng" dirty="0"/>
          </a:p>
        </p:txBody>
      </p:sp>
      <p:sp>
        <p:nvSpPr>
          <p:cNvPr id="87" name="Rectangle 76">
            <a:extLst>
              <a:ext uri="{FF2B5EF4-FFF2-40B4-BE49-F238E27FC236}">
                <a16:creationId xmlns:a16="http://schemas.microsoft.com/office/drawing/2014/main" id="{948C6639-F651-4D15-A695-E9D03BB2A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78">
            <a:extLst>
              <a:ext uri="{FF2B5EF4-FFF2-40B4-BE49-F238E27FC236}">
                <a16:creationId xmlns:a16="http://schemas.microsoft.com/office/drawing/2014/main" id="{F8C1B9D8-212A-444E-B28D-25DA59618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smtClean="0">
                <a:solidFill>
                  <a:schemeClr val="tx1">
                    <a:lumMod val="65000"/>
                  </a:schemeClr>
                </a:solidFill>
              </a:rPr>
              <a:pPr defTabSz="914400">
                <a:lnSpc>
                  <a:spcPct val="90000"/>
                </a:lnSpc>
                <a:spcAft>
                  <a:spcPts val="600"/>
                </a:spcAft>
              </a:pPr>
              <a:t>23</a:t>
            </a:fld>
            <a:endParaRPr lang="en-US">
              <a:solidFill>
                <a:schemeClr val="tx1">
                  <a:lumMod val="65000"/>
                </a:scheme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dirty="0"/>
          </a:p>
          <a:p>
            <a:pPr indent="-182880" defTabSz="914400">
              <a:spcAft>
                <a:spcPts val="600"/>
              </a:spcAft>
              <a:buClr>
                <a:schemeClr val="accent1"/>
              </a:buClr>
            </a:pPr>
            <a:r>
              <a:rPr lang="en-US" dirty="0"/>
              <a:t> </a:t>
            </a:r>
          </a:p>
        </p:txBody>
      </p:sp>
      <p:sp>
        <p:nvSpPr>
          <p:cNvPr id="6" name="TextBox 5">
            <a:extLst>
              <a:ext uri="{FF2B5EF4-FFF2-40B4-BE49-F238E27FC236}">
                <a16:creationId xmlns:a16="http://schemas.microsoft.com/office/drawing/2014/main" id="{B49006E8-8CE5-4995-BB93-391D92C26400}"/>
              </a:ext>
            </a:extLst>
          </p:cNvPr>
          <p:cNvSpPr txBox="1"/>
          <p:nvPr/>
        </p:nvSpPr>
        <p:spPr>
          <a:xfrm>
            <a:off x="1261872" y="2008369"/>
            <a:ext cx="8756335" cy="4247317"/>
          </a:xfrm>
          <a:prstGeom prst="rect">
            <a:avLst/>
          </a:prstGeom>
          <a:noFill/>
        </p:spPr>
        <p:txBody>
          <a:bodyPr wrap="square" rtlCol="0">
            <a:spAutoFit/>
          </a:bodyPr>
          <a:lstStyle/>
          <a:p>
            <a:r>
              <a:rPr lang="en-US" b="1" dirty="0"/>
              <a:t>The Facts</a:t>
            </a:r>
          </a:p>
          <a:p>
            <a:endParaRPr lang="en-US" b="1" dirty="0"/>
          </a:p>
          <a:p>
            <a:pPr marL="285750" indent="-285750">
              <a:buFont typeface="Arial" panose="020B0604020202020204" pitchFamily="34" charset="0"/>
              <a:buChar char="•"/>
            </a:pPr>
            <a:r>
              <a:rPr lang="en-US" dirty="0"/>
              <a:t>Dominic  Oliveira worked as an independent contractor for an interstate trucking company.</a:t>
            </a:r>
          </a:p>
          <a:p>
            <a:pPr marL="285750" indent="-285750">
              <a:buFont typeface="Arial" panose="020B0604020202020204" pitchFamily="34" charset="0"/>
              <a:buChar char="•"/>
            </a:pPr>
            <a:r>
              <a:rPr lang="en-US" dirty="0"/>
              <a:t>His agreements included a broadly worded arbitration agreement with a clause delegating to the arbitrator all issues arising from the parties’ relationship including disputes over the arbitrator’s authority.</a:t>
            </a:r>
          </a:p>
          <a:p>
            <a:pPr marL="285750" indent="-285750">
              <a:buFont typeface="Arial" panose="020B0604020202020204" pitchFamily="34" charset="0"/>
              <a:buChar char="•"/>
            </a:pPr>
            <a:r>
              <a:rPr lang="en-US" dirty="0"/>
              <a:t>Oliveira filed a wage and hour lawsuit against New Prime.</a:t>
            </a:r>
          </a:p>
          <a:p>
            <a:pPr marL="285750" indent="-285750">
              <a:buFont typeface="Arial" panose="020B0604020202020204" pitchFamily="34" charset="0"/>
              <a:buChar char="•"/>
            </a:pPr>
            <a:endParaRPr lang="en-US" dirty="0"/>
          </a:p>
          <a:p>
            <a:r>
              <a:rPr lang="en-US" b="1" dirty="0"/>
              <a:t>The Issue</a:t>
            </a:r>
          </a:p>
          <a:p>
            <a:endParaRPr lang="en-US" b="1" dirty="0"/>
          </a:p>
          <a:p>
            <a:pPr lvl="1"/>
            <a:r>
              <a:rPr lang="en-US" dirty="0"/>
              <a:t>Whether Oliveira could be compelled to arbitrate his claims when the Federal Arbitration Act (FAA) exempts from its application </a:t>
            </a:r>
            <a:r>
              <a:rPr lang="en-US" dirty="0">
                <a:solidFill>
                  <a:srgbClr val="FFFF00"/>
                </a:solidFill>
              </a:rPr>
              <a:t>“contracts of employment of seamen, railroad employees, or any other class of workers engaged in foreign or interstate commerce.”</a:t>
            </a:r>
          </a:p>
        </p:txBody>
      </p:sp>
    </p:spTree>
    <p:extLst>
      <p:ext uri="{BB962C8B-B14F-4D97-AF65-F5344CB8AC3E}">
        <p14:creationId xmlns:p14="http://schemas.microsoft.com/office/powerpoint/2010/main" val="18389088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72">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6" name="Rectangle 74">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Content Placeholder 5">
            <a:extLst>
              <a:ext uri="{FF2B5EF4-FFF2-40B4-BE49-F238E27FC236}">
                <a16:creationId xmlns:a16="http://schemas.microsoft.com/office/drawing/2014/main" id="{2493937F-2303-42E7-A457-324D96E7502E}"/>
              </a:ext>
            </a:extLst>
          </p:cNvPr>
          <p:cNvPicPr>
            <a:picLocks noChangeAspect="1"/>
          </p:cNvPicPr>
          <p:nvPr/>
        </p:nvPicPr>
        <p:blipFill rotWithShape="1">
          <a:blip r:embed="rId3">
            <a:alphaModFix amt="35000"/>
            <a:extLst/>
          </a:blip>
          <a:srcRect/>
          <a:stretch/>
        </p:blipFill>
        <p:spPr>
          <a:xfrm>
            <a:off x="8025" y="66553"/>
            <a:ext cx="12191980" cy="6858000"/>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758952"/>
            <a:ext cx="9418320" cy="1182864"/>
          </a:xfrm>
        </p:spPr>
        <p:txBody>
          <a:bodyPr vert="horz" lIns="91440" tIns="45720" rIns="91440" bIns="45720" rtlCol="0" anchor="b">
            <a:normAutofit/>
          </a:bodyPr>
          <a:lstStyle/>
          <a:p>
            <a:pPr>
              <a:lnSpc>
                <a:spcPct val="85000"/>
              </a:lnSpc>
            </a:pPr>
            <a:r>
              <a:rPr lang="en-US" sz="4900" i="1" u="sng" dirty="0"/>
              <a:t>New Prime v. Oliveira</a:t>
            </a:r>
            <a:br>
              <a:rPr lang="en-US" sz="7200" i="1" u="sng" dirty="0"/>
            </a:br>
            <a:r>
              <a:rPr lang="en-US" sz="1600" dirty="0"/>
              <a:t>U.S. Supreme Court, January 15, 2019</a:t>
            </a:r>
            <a:endParaRPr lang="en-US" sz="1600" b="1" u="sng" dirty="0"/>
          </a:p>
        </p:txBody>
      </p:sp>
      <p:sp>
        <p:nvSpPr>
          <p:cNvPr id="87" name="Rectangle 76">
            <a:extLst>
              <a:ext uri="{FF2B5EF4-FFF2-40B4-BE49-F238E27FC236}">
                <a16:creationId xmlns:a16="http://schemas.microsoft.com/office/drawing/2014/main" id="{948C6639-F651-4D15-A695-E9D03BB2A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78">
            <a:extLst>
              <a:ext uri="{FF2B5EF4-FFF2-40B4-BE49-F238E27FC236}">
                <a16:creationId xmlns:a16="http://schemas.microsoft.com/office/drawing/2014/main" id="{F8C1B9D8-212A-444E-B28D-25DA59618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smtClean="0">
                <a:solidFill>
                  <a:schemeClr val="tx1">
                    <a:lumMod val="65000"/>
                  </a:schemeClr>
                </a:solidFill>
              </a:rPr>
              <a:pPr defTabSz="914400">
                <a:lnSpc>
                  <a:spcPct val="90000"/>
                </a:lnSpc>
                <a:spcAft>
                  <a:spcPts val="600"/>
                </a:spcAft>
              </a:pPr>
              <a:t>24</a:t>
            </a:fld>
            <a:endParaRPr lang="en-US">
              <a:solidFill>
                <a:schemeClr val="tx1">
                  <a:lumMod val="65000"/>
                </a:scheme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dirty="0"/>
          </a:p>
          <a:p>
            <a:pPr indent="-182880" defTabSz="914400">
              <a:spcAft>
                <a:spcPts val="600"/>
              </a:spcAft>
              <a:buClr>
                <a:schemeClr val="accent1"/>
              </a:buClr>
            </a:pPr>
            <a:r>
              <a:rPr lang="en-US" dirty="0"/>
              <a:t> </a:t>
            </a:r>
          </a:p>
        </p:txBody>
      </p:sp>
      <p:sp>
        <p:nvSpPr>
          <p:cNvPr id="6" name="TextBox 5">
            <a:extLst>
              <a:ext uri="{FF2B5EF4-FFF2-40B4-BE49-F238E27FC236}">
                <a16:creationId xmlns:a16="http://schemas.microsoft.com/office/drawing/2014/main" id="{B49006E8-8CE5-4995-BB93-391D92C26400}"/>
              </a:ext>
            </a:extLst>
          </p:cNvPr>
          <p:cNvSpPr txBox="1"/>
          <p:nvPr/>
        </p:nvSpPr>
        <p:spPr>
          <a:xfrm>
            <a:off x="1261872" y="2008369"/>
            <a:ext cx="8756335" cy="4247317"/>
          </a:xfrm>
          <a:prstGeom prst="rect">
            <a:avLst/>
          </a:prstGeom>
          <a:noFill/>
        </p:spPr>
        <p:txBody>
          <a:bodyPr wrap="square" rtlCol="0">
            <a:spAutoFit/>
          </a:bodyPr>
          <a:lstStyle/>
          <a:p>
            <a:r>
              <a:rPr lang="en-US" b="1" dirty="0"/>
              <a:t>The Decision</a:t>
            </a:r>
          </a:p>
          <a:p>
            <a:pPr marL="285750" indent="-285750">
              <a:buFont typeface="Arial" panose="020B0604020202020204" pitchFamily="34" charset="0"/>
              <a:buChar char="•"/>
            </a:pPr>
            <a:r>
              <a:rPr lang="en-US" dirty="0"/>
              <a:t>Although a court should enforce the parties delegation clause that leaves questions of arbitrability to the arbitrator, courts should, however, decide in the first instance whether the FAA applies.</a:t>
            </a:r>
          </a:p>
          <a:p>
            <a:pPr marL="285750" indent="-285750">
              <a:buFont typeface="Arial" panose="020B0604020202020204" pitchFamily="34" charset="0"/>
              <a:buChar char="•"/>
            </a:pPr>
            <a:r>
              <a:rPr lang="en-US" dirty="0"/>
              <a:t>Courts have no authority to compel a case to arbitration if the arbitration agreement falls within the FAA’s exemption for </a:t>
            </a:r>
            <a:r>
              <a:rPr lang="en-US" dirty="0">
                <a:solidFill>
                  <a:srgbClr val="FFFF00"/>
                </a:solidFill>
              </a:rPr>
              <a:t>contracts of employment for workers engaged in interstate commerce.</a:t>
            </a:r>
          </a:p>
          <a:p>
            <a:endParaRPr lang="en-US" dirty="0">
              <a:solidFill>
                <a:srgbClr val="FFFF00"/>
              </a:solidFill>
            </a:endParaRPr>
          </a:p>
          <a:p>
            <a:r>
              <a:rPr lang="en-US" b="1" dirty="0"/>
              <a:t>The Devil is in the Details</a:t>
            </a:r>
          </a:p>
          <a:p>
            <a:pPr marL="285750" indent="-285750">
              <a:buFont typeface="Arial" panose="020B0604020202020204" pitchFamily="34" charset="0"/>
              <a:buChar char="•"/>
            </a:pPr>
            <a:r>
              <a:rPr lang="en-US" dirty="0"/>
              <a:t>The more specific issue the Court addressed was whether independent contractors were  </a:t>
            </a:r>
            <a:r>
              <a:rPr lang="en-US" dirty="0">
                <a:solidFill>
                  <a:srgbClr val="FFFF00"/>
                </a:solidFill>
              </a:rPr>
              <a:t>“workers” </a:t>
            </a:r>
            <a:r>
              <a:rPr lang="en-US" dirty="0"/>
              <a:t>as used in the FAA.</a:t>
            </a:r>
          </a:p>
          <a:p>
            <a:pPr marL="285750" indent="-285750">
              <a:buFont typeface="Arial" panose="020B0604020202020204" pitchFamily="34" charset="0"/>
              <a:buChar char="•"/>
            </a:pPr>
            <a:r>
              <a:rPr lang="en-US" dirty="0"/>
              <a:t>The Court answered this question, YES.  “</a:t>
            </a:r>
            <a:r>
              <a:rPr lang="en-US" dirty="0">
                <a:solidFill>
                  <a:srgbClr val="FFFF00"/>
                </a:solidFill>
              </a:rPr>
              <a:t>Workers</a:t>
            </a:r>
            <a:r>
              <a:rPr lang="en-US" dirty="0"/>
              <a:t>” included independent contractors as that term was used in 1925 when the FAA was enacted</a:t>
            </a:r>
          </a:p>
          <a:p>
            <a:pPr marL="285750" indent="-285750">
              <a:buFont typeface="Arial" panose="020B0604020202020204" pitchFamily="34" charset="0"/>
              <a:buChar char="•"/>
            </a:pPr>
            <a:r>
              <a:rPr lang="en-US" dirty="0"/>
              <a:t>In so holding, the Court rejected modern decisions interpreting “workers” to refer only to employees and not independent contractors.</a:t>
            </a:r>
          </a:p>
        </p:txBody>
      </p:sp>
    </p:spTree>
    <p:extLst>
      <p:ext uri="{BB962C8B-B14F-4D97-AF65-F5344CB8AC3E}">
        <p14:creationId xmlns:p14="http://schemas.microsoft.com/office/powerpoint/2010/main" val="70322025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72">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6" name="Rectangle 74">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Content Placeholder 5">
            <a:extLst>
              <a:ext uri="{FF2B5EF4-FFF2-40B4-BE49-F238E27FC236}">
                <a16:creationId xmlns:a16="http://schemas.microsoft.com/office/drawing/2014/main" id="{2493937F-2303-42E7-A457-324D96E7502E}"/>
              </a:ext>
            </a:extLst>
          </p:cNvPr>
          <p:cNvPicPr>
            <a:picLocks noChangeAspect="1"/>
          </p:cNvPicPr>
          <p:nvPr/>
        </p:nvPicPr>
        <p:blipFill rotWithShape="1">
          <a:blip r:embed="rId3">
            <a:alphaModFix amt="35000"/>
            <a:extLst/>
          </a:blip>
          <a:srcRect/>
          <a:stretch/>
        </p:blipFill>
        <p:spPr>
          <a:xfrm>
            <a:off x="8025" y="66553"/>
            <a:ext cx="12191980" cy="6858000"/>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a:xfrm>
            <a:off x="1261872" y="758952"/>
            <a:ext cx="9418320" cy="1182864"/>
          </a:xfrm>
        </p:spPr>
        <p:txBody>
          <a:bodyPr vert="horz" lIns="91440" tIns="45720" rIns="91440" bIns="45720" rtlCol="0" anchor="b">
            <a:normAutofit/>
          </a:bodyPr>
          <a:lstStyle/>
          <a:p>
            <a:pPr>
              <a:lnSpc>
                <a:spcPct val="85000"/>
              </a:lnSpc>
            </a:pPr>
            <a:r>
              <a:rPr lang="en-US" sz="4900" i="1" dirty="0"/>
              <a:t>New Prime &amp; Schein </a:t>
            </a:r>
            <a:r>
              <a:rPr lang="en-US" sz="4900" dirty="0"/>
              <a:t>Takeaways</a:t>
            </a:r>
            <a:br>
              <a:rPr lang="en-US" sz="7200" i="1" u="sng" dirty="0"/>
            </a:br>
            <a:endParaRPr lang="en-US" sz="1600" b="1" u="sng" dirty="0"/>
          </a:p>
        </p:txBody>
      </p:sp>
      <p:sp>
        <p:nvSpPr>
          <p:cNvPr id="87" name="Rectangle 76">
            <a:extLst>
              <a:ext uri="{FF2B5EF4-FFF2-40B4-BE49-F238E27FC236}">
                <a16:creationId xmlns:a16="http://schemas.microsoft.com/office/drawing/2014/main" id="{948C6639-F651-4D15-A695-E9D03BB2A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78">
            <a:extLst>
              <a:ext uri="{FF2B5EF4-FFF2-40B4-BE49-F238E27FC236}">
                <a16:creationId xmlns:a16="http://schemas.microsoft.com/office/drawing/2014/main" id="{F8C1B9D8-212A-444E-B28D-25DA59618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3030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smtClean="0">
                <a:solidFill>
                  <a:schemeClr val="tx1">
                    <a:lumMod val="65000"/>
                  </a:schemeClr>
                </a:solidFill>
              </a:rPr>
              <a:pPr defTabSz="914400">
                <a:lnSpc>
                  <a:spcPct val="90000"/>
                </a:lnSpc>
                <a:spcAft>
                  <a:spcPts val="600"/>
                </a:spcAft>
              </a:pPr>
              <a:t>25</a:t>
            </a:fld>
            <a:endParaRPr lang="en-US" dirty="0">
              <a:solidFill>
                <a:schemeClr val="tx1">
                  <a:lumMod val="65000"/>
                </a:schemeClr>
              </a:solidFill>
            </a:endParaRPr>
          </a:p>
        </p:txBody>
      </p:sp>
      <p:sp>
        <p:nvSpPr>
          <p:cNvPr id="38" name="TextBox 37">
            <a:extLst>
              <a:ext uri="{FF2B5EF4-FFF2-40B4-BE49-F238E27FC236}">
                <a16:creationId xmlns:a16="http://schemas.microsoft.com/office/drawing/2014/main" id="{D4FAB558-F5BD-472A-B1FE-F994598A4C3B}"/>
              </a:ext>
            </a:extLst>
          </p:cNvPr>
          <p:cNvSpPr txBox="1"/>
          <p:nvPr/>
        </p:nvSpPr>
        <p:spPr>
          <a:xfrm>
            <a:off x="1261872" y="1828800"/>
            <a:ext cx="8595360" cy="4351337"/>
          </a:xfrm>
          <a:prstGeom prst="rect">
            <a:avLst/>
          </a:prstGeom>
        </p:spPr>
        <p:txBody>
          <a:bodyPr vert="horz" lIns="91440" tIns="45720" rIns="91440" bIns="45720" rtlCol="0">
            <a:normAutofit/>
          </a:bodyPr>
          <a:lstStyle/>
          <a:p>
            <a:pPr indent="-182880" defTabSz="914400">
              <a:spcAft>
                <a:spcPts val="600"/>
              </a:spcAft>
              <a:buClr>
                <a:schemeClr val="accent1"/>
              </a:buClr>
            </a:pPr>
            <a:endParaRPr lang="en-US" dirty="0"/>
          </a:p>
          <a:p>
            <a:pPr indent="-182880" defTabSz="914400">
              <a:spcAft>
                <a:spcPts val="600"/>
              </a:spcAft>
              <a:buClr>
                <a:schemeClr val="accent1"/>
              </a:buClr>
            </a:pPr>
            <a:r>
              <a:rPr lang="en-US" dirty="0"/>
              <a:t> </a:t>
            </a:r>
          </a:p>
        </p:txBody>
      </p:sp>
      <p:sp>
        <p:nvSpPr>
          <p:cNvPr id="6" name="TextBox 5">
            <a:extLst>
              <a:ext uri="{FF2B5EF4-FFF2-40B4-BE49-F238E27FC236}">
                <a16:creationId xmlns:a16="http://schemas.microsoft.com/office/drawing/2014/main" id="{B49006E8-8CE5-4995-BB93-391D92C26400}"/>
              </a:ext>
            </a:extLst>
          </p:cNvPr>
          <p:cNvSpPr txBox="1"/>
          <p:nvPr/>
        </p:nvSpPr>
        <p:spPr>
          <a:xfrm>
            <a:off x="1261872" y="2008369"/>
            <a:ext cx="8756335"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t>Individual interstate truck drivers can no longer be compelled to arbitration regardless of whether they’re employees or independent contractors.</a:t>
            </a:r>
          </a:p>
          <a:p>
            <a:pPr marL="742950" lvl="1" indent="-285750">
              <a:buFont typeface="Arial" panose="020B0604020202020204" pitchFamily="34" charset="0"/>
              <a:buChar char="•"/>
            </a:pPr>
            <a:r>
              <a:rPr lang="en-US" b="1" i="1" dirty="0"/>
              <a:t>New Prime</a:t>
            </a:r>
            <a:r>
              <a:rPr lang="en-US" b="1" dirty="0"/>
              <a:t> does not address intrastate transportation workers.</a:t>
            </a:r>
          </a:p>
          <a:p>
            <a:pPr marL="742950" lvl="1" indent="-285750">
              <a:buFont typeface="Arial" panose="020B0604020202020204" pitchFamily="34" charset="0"/>
              <a:buChar char="•"/>
            </a:pPr>
            <a:r>
              <a:rPr lang="en-US" b="1" i="1" dirty="0"/>
              <a:t>New Prime</a:t>
            </a:r>
            <a:r>
              <a:rPr lang="en-US" b="1" dirty="0"/>
              <a:t> involved an individual owner/operator.</a:t>
            </a:r>
          </a:p>
          <a:p>
            <a:pPr marL="285750" indent="-285750">
              <a:buFont typeface="Arial" panose="020B0604020202020204" pitchFamily="34" charset="0"/>
              <a:buChar char="•"/>
            </a:pPr>
            <a:r>
              <a:rPr lang="en-US" b="1" dirty="0"/>
              <a:t>Courts must make a preliminary determination that the FAA applies before any other threshold issue may be decided.</a:t>
            </a:r>
          </a:p>
          <a:p>
            <a:pPr marL="285750" indent="-285750">
              <a:buFont typeface="Arial" panose="020B0604020202020204" pitchFamily="34" charset="0"/>
              <a:buChar char="•"/>
            </a:pPr>
            <a:r>
              <a:rPr lang="en-US" b="1" dirty="0"/>
              <a:t>Broad delegation clauses are generally enforceable if the FAA applies.</a:t>
            </a:r>
          </a:p>
          <a:p>
            <a:pPr marL="285750" indent="-285750">
              <a:buFont typeface="Arial" panose="020B0604020202020204" pitchFamily="34" charset="0"/>
              <a:buChar char="•"/>
            </a:pPr>
            <a:r>
              <a:rPr lang="en-US" b="1" dirty="0"/>
              <a:t>The </a:t>
            </a:r>
            <a:r>
              <a:rPr lang="en-US" b="1" i="1" dirty="0"/>
              <a:t>New Prime</a:t>
            </a:r>
            <a:r>
              <a:rPr lang="en-US" b="1" dirty="0"/>
              <a:t> decision applies only to whether the FAA applies.</a:t>
            </a:r>
          </a:p>
          <a:p>
            <a:pPr marL="742950" lvl="1" indent="-285750">
              <a:buFont typeface="Arial" panose="020B0604020202020204" pitchFamily="34" charset="0"/>
              <a:buChar char="•"/>
            </a:pPr>
            <a:r>
              <a:rPr lang="en-US" b="1" dirty="0"/>
              <a:t>State arbitration laws remain applicable.</a:t>
            </a:r>
          </a:p>
          <a:p>
            <a:pPr marL="742950" lvl="1" indent="-285750">
              <a:buFont typeface="Arial" panose="020B0604020202020204" pitchFamily="34" charset="0"/>
              <a:buChar char="•"/>
            </a:pPr>
            <a:r>
              <a:rPr lang="en-US" b="1" dirty="0"/>
              <a:t>However, the FAA is preferable to the California Arbitration Act which does not permit class action waivers.</a:t>
            </a:r>
          </a:p>
        </p:txBody>
      </p:sp>
    </p:spTree>
    <p:extLst>
      <p:ext uri="{BB962C8B-B14F-4D97-AF65-F5344CB8AC3E}">
        <p14:creationId xmlns:p14="http://schemas.microsoft.com/office/powerpoint/2010/main" val="213425199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 name="Content Placeholder 5" descr="A picture containing sky, outdoor, scene, water&#10;&#10;Description generated with very high confidence">
            <a:extLst>
              <a:ext uri="{FF2B5EF4-FFF2-40B4-BE49-F238E27FC236}">
                <a16:creationId xmlns:a16="http://schemas.microsoft.com/office/drawing/2014/main" id="{2493937F-2303-42E7-A457-324D96E7502E}"/>
              </a:ext>
            </a:extLst>
          </p:cNvPr>
          <p:cNvPicPr>
            <a:picLocks noChangeAspect="1"/>
          </p:cNvPicPr>
          <p:nvPr/>
        </p:nvPicPr>
        <p:blipFill rotWithShape="1">
          <a:blip r:embed="rId3">
            <a:alphaModFix amt="35000"/>
            <a:extLst/>
          </a:blip>
          <a:srcRect t="15730"/>
          <a:stretch/>
        </p:blipFill>
        <p:spPr>
          <a:xfrm>
            <a:off x="20" y="-2"/>
            <a:ext cx="12191980" cy="6858000"/>
          </a:xfrm>
          <a:prstGeom prst="rect">
            <a:avLst/>
          </a:prstGeom>
        </p:spPr>
      </p:pic>
      <p:sp>
        <p:nvSpPr>
          <p:cNvPr id="2" name="Title 1">
            <a:extLst>
              <a:ext uri="{FF2B5EF4-FFF2-40B4-BE49-F238E27FC236}">
                <a16:creationId xmlns:a16="http://schemas.microsoft.com/office/drawing/2014/main" id="{6C3A2F95-E6E5-4561-946E-578A95E9F7C1}"/>
              </a:ext>
            </a:extLst>
          </p:cNvPr>
          <p:cNvSpPr>
            <a:spLocks noGrp="1"/>
          </p:cNvSpPr>
          <p:nvPr>
            <p:ph type="title"/>
          </p:nvPr>
        </p:nvSpPr>
        <p:spPr/>
        <p:txBody>
          <a:bodyPr vert="horz" lIns="91440" tIns="45720" rIns="91440" bIns="45720" rtlCol="0">
            <a:normAutofit/>
          </a:bodyPr>
          <a:lstStyle/>
          <a:p>
            <a:r>
              <a:rPr lang="en-US" dirty="0"/>
              <a:t>Where do we go from here?</a:t>
            </a:r>
            <a:br>
              <a:rPr lang="en-US" dirty="0"/>
            </a:br>
            <a:endParaRPr lang="en-US" b="1" u="sng" dirty="0"/>
          </a:p>
        </p:txBody>
      </p:sp>
      <p:sp>
        <p:nvSpPr>
          <p:cNvPr id="94" name="Content Placeholder 69">
            <a:extLst>
              <a:ext uri="{FF2B5EF4-FFF2-40B4-BE49-F238E27FC236}">
                <a16:creationId xmlns:a16="http://schemas.microsoft.com/office/drawing/2014/main" id="{3DA61B42-7D53-49E4-A242-B3FE04FB36BD}"/>
              </a:ext>
            </a:extLst>
          </p:cNvPr>
          <p:cNvSpPr>
            <a:spLocks noGrp="1"/>
          </p:cNvSpPr>
          <p:nvPr>
            <p:ph idx="1"/>
          </p:nvPr>
        </p:nvSpPr>
        <p:spPr/>
        <p:txBody>
          <a:bodyPr vert="horz" lIns="91440" tIns="45720" rIns="91440" bIns="45720" rtlCol="0">
            <a:normAutofit/>
          </a:bodyPr>
          <a:lstStyle/>
          <a:p>
            <a:pPr marL="0" indent="0">
              <a:buNone/>
            </a:pPr>
            <a:r>
              <a:rPr lang="en-US" b="1" u="sng" dirty="0"/>
              <a:t>Arbitration Remains a Viable Path</a:t>
            </a:r>
          </a:p>
          <a:p>
            <a:pPr marL="0" indent="0">
              <a:buNone/>
            </a:pPr>
            <a:r>
              <a:rPr lang="en-US" b="1" u="sng" dirty="0"/>
              <a:t>Intrastate Transportation</a:t>
            </a:r>
            <a:r>
              <a:rPr lang="en-US" b="1" dirty="0"/>
              <a:t>:  </a:t>
            </a:r>
            <a:r>
              <a:rPr lang="en-US" dirty="0"/>
              <a:t>Drivers carrying cargo or goods who do not cross state lines have been generally found to be excluded from the scope of the Section 1 Exclusion to the FAA for interstate transportation workers.  </a:t>
            </a:r>
          </a:p>
          <a:p>
            <a:pPr marL="0" indent="0">
              <a:buNone/>
            </a:pPr>
            <a:endParaRPr lang="en-US" dirty="0"/>
          </a:p>
          <a:p>
            <a:pPr marL="0" indent="0">
              <a:buNone/>
            </a:pPr>
            <a:r>
              <a:rPr lang="en-US" b="1" u="sng" dirty="0"/>
              <a:t>Arbitration Between Business Entities</a:t>
            </a:r>
            <a:r>
              <a:rPr lang="en-US" dirty="0"/>
              <a:t>.  New Prime does not address whether a business entity can be a “worker” engaged  in interstate commerce.  Companies contracting only with business entities, particularly business entities with multiple drivers, have a very strong argument that they are not subject to the </a:t>
            </a:r>
            <a:r>
              <a:rPr lang="en-US" i="1" dirty="0"/>
              <a:t>New Prime</a:t>
            </a:r>
            <a:r>
              <a:rPr lang="en-US" dirty="0"/>
              <a:t> ruling.</a:t>
            </a:r>
          </a:p>
        </p:txBody>
      </p:sp>
      <p:sp>
        <p:nvSpPr>
          <p:cNvPr id="4" name="Slide Number Placeholder 3">
            <a:extLst>
              <a:ext uri="{FF2B5EF4-FFF2-40B4-BE49-F238E27FC236}">
                <a16:creationId xmlns:a16="http://schemas.microsoft.com/office/drawing/2014/main" id="{CA895385-B872-46EF-B638-D52E616C0642}"/>
              </a:ext>
            </a:extLst>
          </p:cNvPr>
          <p:cNvSpPr>
            <a:spLocks noGrp="1"/>
          </p:cNvSpPr>
          <p:nvPr>
            <p:ph type="sldNum" sz="quarter" idx="12"/>
          </p:nvPr>
        </p:nvSpPr>
        <p:spPr/>
        <p:txBody>
          <a:bodyPr vert="horz" lIns="45720" tIns="45720" rIns="45720" bIns="45720" rtlCol="0">
            <a:normAutofit/>
          </a:bodyPr>
          <a:lstStyle/>
          <a:p>
            <a:pPr marR="0" lvl="0" indent="0" defTabSz="914400" fontAlgn="auto">
              <a:lnSpc>
                <a:spcPct val="90000"/>
              </a:lnSpc>
              <a:spcBef>
                <a:spcPts val="0"/>
              </a:spcBef>
              <a:spcAft>
                <a:spcPts val="600"/>
              </a:spcAft>
              <a:buClrTx/>
              <a:buSzTx/>
              <a:buFontTx/>
              <a:buNone/>
              <a:tabLst/>
              <a:defRPr/>
            </a:pPr>
            <a:fld id="{D57F1E4F-1CFF-5643-939E-217C01CDF565}" type="slidenum">
              <a:rPr kumimoji="0" lang="en-US" b="0" i="0" u="none" strike="noStrike" cap="none" spc="0" normalizeH="0" baseline="0" noProof="0">
                <a:ln>
                  <a:noFill/>
                </a:ln>
                <a:solidFill>
                  <a:schemeClr val="bg1">
                    <a:lumMod val="65000"/>
                    <a:lumOff val="35000"/>
                  </a:schemeClr>
                </a:solidFill>
                <a:effectLst/>
                <a:uLnTx/>
                <a:uFillTx/>
              </a:rPr>
              <a:pPr marR="0" lvl="0" indent="0" defTabSz="914400" fontAlgn="auto">
                <a:lnSpc>
                  <a:spcPct val="90000"/>
                </a:lnSpc>
                <a:spcBef>
                  <a:spcPts val="0"/>
                </a:spcBef>
                <a:spcAft>
                  <a:spcPts val="600"/>
                </a:spcAft>
                <a:buClrTx/>
                <a:buSzTx/>
                <a:buFontTx/>
                <a:buNone/>
                <a:tabLst/>
                <a:defRPr/>
              </a:pPr>
              <a:t>26</a:t>
            </a:fld>
            <a:endParaRPr kumimoji="0" lang="en-US" b="0" i="0" u="none" strike="noStrike" cap="none" spc="0" normalizeH="0" baseline="0" noProof="0" dirty="0">
              <a:ln>
                <a:noFill/>
              </a:ln>
              <a:solidFill>
                <a:schemeClr val="bg1">
                  <a:lumMod val="65000"/>
                  <a:lumOff val="35000"/>
                </a:schemeClr>
              </a:solidFill>
              <a:effectLst/>
              <a:uLnTx/>
              <a:uFillTx/>
            </a:endParaRPr>
          </a:p>
        </p:txBody>
      </p:sp>
    </p:spTree>
    <p:extLst>
      <p:ext uri="{BB962C8B-B14F-4D97-AF65-F5344CB8AC3E}">
        <p14:creationId xmlns:p14="http://schemas.microsoft.com/office/powerpoint/2010/main" val="106952846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p:txBody>
          <a:bodyPr>
            <a:normAutofit/>
          </a:bodyPr>
          <a:lstStyle/>
          <a:p>
            <a:r>
              <a:rPr lang="en-US" dirty="0">
                <a:solidFill>
                  <a:srgbClr val="FFFFFF"/>
                </a:solidFill>
              </a:rPr>
              <a:t>Reassess Your Current Business Model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076008"/>
            <a:ext cx="8595360" cy="4104129"/>
          </a:xfrm>
        </p:spPr>
        <p:txBody>
          <a:bodyPr>
            <a:normAutofit/>
          </a:bodyPr>
          <a:lstStyle/>
          <a:p>
            <a:pPr>
              <a:buFont typeface="Wingdings" panose="05000000000000000000" pitchFamily="2" charset="2"/>
              <a:buChar char="§"/>
            </a:pPr>
            <a:r>
              <a:rPr lang="en-US" sz="2400" dirty="0">
                <a:solidFill>
                  <a:srgbClr val="FFFFFF"/>
                </a:solidFill>
              </a:rPr>
              <a:t>Are you holding your business out to your customers as a delivery or transportation company?</a:t>
            </a:r>
          </a:p>
          <a:p>
            <a:pPr lvl="1">
              <a:buFont typeface="Wingdings" panose="05000000000000000000" pitchFamily="2" charset="2"/>
              <a:buChar char="§"/>
            </a:pPr>
            <a:r>
              <a:rPr lang="en-US" sz="2000" dirty="0">
                <a:solidFill>
                  <a:srgbClr val="FFFFFF"/>
                </a:solidFill>
              </a:rPr>
              <a:t>This was fatal to Dynamex.  Companies that continue to hold themselves out as performing the same work as their drivers will fail the Dynamex ABC Test</a:t>
            </a:r>
          </a:p>
          <a:p>
            <a:pPr>
              <a:buFont typeface="Wingdings" panose="05000000000000000000" pitchFamily="2" charset="2"/>
              <a:buChar char="§"/>
            </a:pPr>
            <a:r>
              <a:rPr lang="en-US" sz="2400" dirty="0">
                <a:solidFill>
                  <a:srgbClr val="FFFFFF"/>
                </a:solidFill>
              </a:rPr>
              <a:t>Do you have both employees and independent contractors performing the same duties?</a:t>
            </a:r>
          </a:p>
          <a:p>
            <a:pPr marL="274320" lvl="1"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latin typeface="+mj-lt"/>
              </a:rPr>
              <a:pPr>
                <a:lnSpc>
                  <a:spcPct val="90000"/>
                </a:lnSpc>
                <a:spcAft>
                  <a:spcPts val="600"/>
                </a:spcAft>
              </a:pPr>
              <a:t>27</a:t>
            </a:fld>
            <a:endParaRPr lang="en-US" dirty="0">
              <a:solidFill>
                <a:schemeClr val="bg1">
                  <a:lumMod val="65000"/>
                  <a:lumOff val="35000"/>
                  <a:alpha val="80000"/>
                </a:schemeClr>
              </a:solidFill>
              <a:latin typeface="+mj-lt"/>
            </a:endParaRPr>
          </a:p>
        </p:txBody>
      </p:sp>
    </p:spTree>
    <p:extLst>
      <p:ext uri="{BB962C8B-B14F-4D97-AF65-F5344CB8AC3E}">
        <p14:creationId xmlns:p14="http://schemas.microsoft.com/office/powerpoint/2010/main" val="174404775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p:txBody>
          <a:bodyPr>
            <a:normAutofit/>
          </a:bodyPr>
          <a:lstStyle/>
          <a:p>
            <a:r>
              <a:rPr lang="en-US" dirty="0">
                <a:solidFill>
                  <a:srgbClr val="FFFFFF"/>
                </a:solidFill>
              </a:rPr>
              <a:t>Reassess Your Current Business Model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076008"/>
            <a:ext cx="8595360" cy="4104129"/>
          </a:xfrm>
        </p:spPr>
        <p:txBody>
          <a:bodyPr>
            <a:normAutofit/>
          </a:bodyPr>
          <a:lstStyle/>
          <a:p>
            <a:pPr>
              <a:buFont typeface="Wingdings" panose="05000000000000000000" pitchFamily="2" charset="2"/>
              <a:buChar char="§"/>
            </a:pPr>
            <a:r>
              <a:rPr lang="en-US" sz="2400" dirty="0">
                <a:solidFill>
                  <a:srgbClr val="FFFFFF"/>
                </a:solidFill>
              </a:rPr>
              <a:t>Are your drivers in a different business?</a:t>
            </a:r>
          </a:p>
          <a:p>
            <a:pPr lvl="1">
              <a:buFont typeface="Wingdings" panose="05000000000000000000" pitchFamily="2" charset="2"/>
              <a:buChar char="§"/>
            </a:pPr>
            <a:r>
              <a:rPr lang="en-US" sz="2000" dirty="0">
                <a:solidFill>
                  <a:srgbClr val="FFFFFF"/>
                </a:solidFill>
              </a:rPr>
              <a:t>Do drivers perform deliveries?</a:t>
            </a:r>
          </a:p>
          <a:p>
            <a:pPr lvl="1">
              <a:buFont typeface="Wingdings" panose="05000000000000000000" pitchFamily="2" charset="2"/>
              <a:buChar char="§"/>
            </a:pPr>
            <a:r>
              <a:rPr lang="en-US" sz="2000" dirty="0">
                <a:solidFill>
                  <a:srgbClr val="FFFFFF"/>
                </a:solidFill>
              </a:rPr>
              <a:t>Do you procure customers, arrange for or broker the transportation, market the business?</a:t>
            </a:r>
          </a:p>
          <a:p>
            <a:pPr lvl="1">
              <a:buFont typeface="Wingdings" panose="05000000000000000000" pitchFamily="2" charset="2"/>
              <a:buChar char="§"/>
            </a:pPr>
            <a:r>
              <a:rPr lang="en-US" sz="2000" dirty="0">
                <a:solidFill>
                  <a:srgbClr val="FFFFFF"/>
                </a:solidFill>
              </a:rPr>
              <a:t>Do driver entities pay a set fee for participation in company’s brokerage/distribution system? (Fees must be in sufficient amounts to maintain/grow company’s profits)</a:t>
            </a:r>
          </a:p>
          <a:p>
            <a:pPr lvl="2">
              <a:buFont typeface="Wingdings" panose="05000000000000000000" pitchFamily="2" charset="2"/>
              <a:buChar char="§"/>
            </a:pPr>
            <a:r>
              <a:rPr lang="en-US" sz="1800" dirty="0">
                <a:solidFill>
                  <a:srgbClr val="FFFFFF"/>
                </a:solidFill>
              </a:rPr>
              <a:t>Revenues collected over and above fees driver entity pays to company go to driver entity</a:t>
            </a:r>
          </a:p>
          <a:p>
            <a:pPr lvl="2">
              <a:buFont typeface="Wingdings" panose="05000000000000000000" pitchFamily="2" charset="2"/>
              <a:buChar char="§"/>
            </a:pPr>
            <a:r>
              <a:rPr lang="en-US" sz="1800" dirty="0">
                <a:solidFill>
                  <a:srgbClr val="FFFFFF"/>
                </a:solidFill>
              </a:rPr>
              <a:t>Puts company in position of providing services to driver entity, as opposed to “hiring” driver or driver entity</a:t>
            </a:r>
          </a:p>
          <a:p>
            <a:pPr lvl="2">
              <a:buFont typeface="Wingdings" panose="05000000000000000000" pitchFamily="2" charset="2"/>
              <a:buChar char="§"/>
            </a:pPr>
            <a:r>
              <a:rPr lang="en-US" sz="1800" dirty="0">
                <a:solidFill>
                  <a:srgbClr val="FFFFFF"/>
                </a:solidFill>
              </a:rPr>
              <a:t>Incentivizes driver entity to increase productivity</a:t>
            </a:r>
          </a:p>
          <a:p>
            <a:pPr marL="274320" lvl="1"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latin typeface="+mj-lt"/>
              </a:rPr>
              <a:pPr>
                <a:lnSpc>
                  <a:spcPct val="90000"/>
                </a:lnSpc>
                <a:spcAft>
                  <a:spcPts val="600"/>
                </a:spcAft>
              </a:pPr>
              <a:t>28</a:t>
            </a:fld>
            <a:endParaRPr lang="en-US" dirty="0">
              <a:solidFill>
                <a:schemeClr val="bg1">
                  <a:lumMod val="65000"/>
                  <a:lumOff val="35000"/>
                  <a:alpha val="80000"/>
                </a:schemeClr>
              </a:solidFill>
              <a:latin typeface="+mj-lt"/>
            </a:endParaRPr>
          </a:p>
        </p:txBody>
      </p:sp>
    </p:spTree>
    <p:extLst>
      <p:ext uri="{BB962C8B-B14F-4D97-AF65-F5344CB8AC3E}">
        <p14:creationId xmlns:p14="http://schemas.microsoft.com/office/powerpoint/2010/main" val="56297351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1145140" y="735411"/>
            <a:ext cx="9692640" cy="1325562"/>
          </a:xfrm>
        </p:spPr>
        <p:txBody>
          <a:bodyPr>
            <a:normAutofit/>
          </a:bodyPr>
          <a:lstStyle/>
          <a:p>
            <a:r>
              <a:rPr lang="en-US" dirty="0">
                <a:solidFill>
                  <a:srgbClr val="FFFFFF"/>
                </a:solidFill>
              </a:rPr>
              <a:t>Reassess Your Driver Contracts &amp; Relations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231651"/>
            <a:ext cx="8595360" cy="4104129"/>
          </a:xfrm>
        </p:spPr>
        <p:txBody>
          <a:bodyPr>
            <a:normAutofit/>
          </a:bodyPr>
          <a:lstStyle/>
          <a:p>
            <a:pPr>
              <a:buFont typeface="Wingdings" panose="05000000000000000000" pitchFamily="2" charset="2"/>
              <a:buChar char="§"/>
            </a:pPr>
            <a:r>
              <a:rPr lang="en-US" dirty="0">
                <a:solidFill>
                  <a:srgbClr val="FFFFFF"/>
                </a:solidFill>
              </a:rPr>
              <a:t>Are your contracts fair and balanced?  Pigs get fat, hogs get slaughtered</a:t>
            </a:r>
          </a:p>
          <a:p>
            <a:pPr lvl="1">
              <a:buFont typeface="Wingdings" panose="05000000000000000000" pitchFamily="2" charset="2"/>
              <a:buChar char="§"/>
            </a:pPr>
            <a:r>
              <a:rPr lang="en-US" dirty="0">
                <a:solidFill>
                  <a:srgbClr val="FFFFFF"/>
                </a:solidFill>
              </a:rPr>
              <a:t>Do you reduce statutory time limitations?</a:t>
            </a:r>
          </a:p>
          <a:p>
            <a:pPr lvl="1">
              <a:buFont typeface="Wingdings" panose="05000000000000000000" pitchFamily="2" charset="2"/>
              <a:buChar char="§"/>
            </a:pPr>
            <a:r>
              <a:rPr lang="en-US" dirty="0">
                <a:solidFill>
                  <a:srgbClr val="FFFFFF"/>
                </a:solidFill>
              </a:rPr>
              <a:t>Do you limit the damages drivers can obtain?</a:t>
            </a:r>
          </a:p>
          <a:p>
            <a:pPr lvl="1">
              <a:buFont typeface="Wingdings" panose="05000000000000000000" pitchFamily="2" charset="2"/>
              <a:buChar char="§"/>
            </a:pPr>
            <a:r>
              <a:rPr lang="en-US" dirty="0">
                <a:solidFill>
                  <a:srgbClr val="FFFFFF"/>
                </a:solidFill>
              </a:rPr>
              <a:t>Do you give company rights and deny those to drivers?  (Mutuality)</a:t>
            </a:r>
          </a:p>
          <a:p>
            <a:pPr>
              <a:buFont typeface="Wingdings" panose="05000000000000000000" pitchFamily="2" charset="2"/>
              <a:buChar char="§"/>
            </a:pPr>
            <a:r>
              <a:rPr lang="en-US" dirty="0">
                <a:solidFill>
                  <a:srgbClr val="FFFFFF"/>
                </a:solidFill>
              </a:rPr>
              <a:t>Do your contracts avoid employer-like controls?</a:t>
            </a:r>
          </a:p>
          <a:p>
            <a:pPr lvl="1">
              <a:buFont typeface="Wingdings" panose="05000000000000000000" pitchFamily="2" charset="2"/>
              <a:buChar char="§"/>
            </a:pPr>
            <a:r>
              <a:rPr lang="en-US" dirty="0">
                <a:solidFill>
                  <a:srgbClr val="FFFFFF"/>
                </a:solidFill>
              </a:rPr>
              <a:t>Do drivers have the right to decline deliveries, set their own schedule when operating, negotiate rates?</a:t>
            </a:r>
          </a:p>
          <a:p>
            <a:pPr>
              <a:buFont typeface="Wingdings" panose="05000000000000000000" pitchFamily="2" charset="2"/>
              <a:buChar char="§"/>
            </a:pPr>
            <a:r>
              <a:rPr lang="en-US" dirty="0">
                <a:solidFill>
                  <a:srgbClr val="FFFFFF"/>
                </a:solidFill>
              </a:rPr>
              <a:t>Is your contract terminable at will or on short notice without good cause?</a:t>
            </a:r>
          </a:p>
          <a:p>
            <a:pPr>
              <a:buFont typeface="Wingdings" panose="05000000000000000000" pitchFamily="2" charset="2"/>
              <a:buChar char="§"/>
            </a:pPr>
            <a:r>
              <a:rPr lang="en-US" dirty="0">
                <a:solidFill>
                  <a:srgbClr val="FFFFFF"/>
                </a:solidFill>
              </a:rPr>
              <a:t>Does your contract call for periodic renewals v. single contract signed years ago?</a:t>
            </a:r>
          </a:p>
          <a:p>
            <a:pPr marL="274320" lvl="1"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latin typeface="+mj-lt"/>
              </a:rPr>
              <a:pPr>
                <a:lnSpc>
                  <a:spcPct val="90000"/>
                </a:lnSpc>
                <a:spcAft>
                  <a:spcPts val="600"/>
                </a:spcAft>
              </a:pPr>
              <a:t>29</a:t>
            </a:fld>
            <a:endParaRPr lang="en-US" dirty="0">
              <a:solidFill>
                <a:schemeClr val="bg1">
                  <a:lumMod val="65000"/>
                  <a:lumOff val="35000"/>
                  <a:alpha val="80000"/>
                </a:schemeClr>
              </a:solidFill>
              <a:latin typeface="+mj-lt"/>
            </a:endParaRPr>
          </a:p>
        </p:txBody>
      </p:sp>
    </p:spTree>
    <p:extLst>
      <p:ext uri="{BB962C8B-B14F-4D97-AF65-F5344CB8AC3E}">
        <p14:creationId xmlns:p14="http://schemas.microsoft.com/office/powerpoint/2010/main" val="19688626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b="15730"/>
          <a:stretch/>
        </p:blipFill>
        <p:spPr>
          <a:xfrm>
            <a:off x="20" y="10"/>
            <a:ext cx="12191980" cy="6857990"/>
          </a:xfrm>
          <a:prstGeom prst="rect">
            <a:avLst/>
          </a:prstGeom>
        </p:spPr>
      </p:pic>
      <p:sp>
        <p:nvSpPr>
          <p:cNvPr id="64" name="Rectangle 60">
            <a:extLst>
              <a:ext uri="{FF2B5EF4-FFF2-40B4-BE49-F238E27FC236}">
                <a16:creationId xmlns:a16="http://schemas.microsoft.com/office/drawing/2014/main" id="{9163A971-857A-4D4D-B458-BADAF926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4050889" y="365758"/>
            <a:ext cx="6784259" cy="1196824"/>
          </a:xfrm>
        </p:spPr>
        <p:txBody>
          <a:bodyPr>
            <a:normAutofit/>
          </a:bodyPr>
          <a:lstStyle/>
          <a:p>
            <a:pPr lvl="0"/>
            <a:r>
              <a:rPr lang="en-US" b="1" dirty="0"/>
              <a:t>Goals Today</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4035935" y="1990312"/>
            <a:ext cx="6784259" cy="3875087"/>
          </a:xfrm>
        </p:spPr>
        <p:txBody>
          <a:bodyPr>
            <a:normAutofit fontScale="92500" lnSpcReduction="10000"/>
          </a:bodyPr>
          <a:lstStyle/>
          <a:p>
            <a:pPr lvl="1">
              <a:lnSpc>
                <a:spcPct val="200000"/>
              </a:lnSpc>
            </a:pPr>
            <a:r>
              <a:rPr lang="en-US" sz="1800" b="1" dirty="0">
                <a:effectLst>
                  <a:outerShdw blurRad="38100" dist="38100" dir="2700000" algn="tl">
                    <a:srgbClr val="000000">
                      <a:alpha val="43137"/>
                    </a:srgbClr>
                  </a:outerShdw>
                </a:effectLst>
              </a:rPr>
              <a:t>Review the </a:t>
            </a:r>
            <a:r>
              <a:rPr lang="en-US" sz="1800" b="1" i="1" dirty="0">
                <a:effectLst>
                  <a:outerShdw blurRad="38100" dist="38100" dir="2700000" algn="tl">
                    <a:srgbClr val="000000">
                      <a:alpha val="43137"/>
                    </a:srgbClr>
                  </a:outerShdw>
                </a:effectLst>
              </a:rPr>
              <a:t>Dynamex</a:t>
            </a:r>
            <a:r>
              <a:rPr lang="en-US" sz="1800" b="1" dirty="0">
                <a:effectLst>
                  <a:outerShdw blurRad="38100" dist="38100" dir="2700000" algn="tl">
                    <a:srgbClr val="000000">
                      <a:alpha val="43137"/>
                    </a:srgbClr>
                  </a:outerShdw>
                </a:effectLst>
              </a:rPr>
              <a:t> Decision.</a:t>
            </a:r>
          </a:p>
          <a:p>
            <a:pPr lvl="1">
              <a:lnSpc>
                <a:spcPct val="200000"/>
              </a:lnSpc>
            </a:pPr>
            <a:r>
              <a:rPr lang="en-US" sz="2000" b="1" dirty="0">
                <a:effectLst>
                  <a:outerShdw blurRad="38100" dist="38100" dir="2700000" algn="tl">
                    <a:srgbClr val="000000">
                      <a:alpha val="43137"/>
                    </a:srgbClr>
                  </a:outerShdw>
                </a:effectLst>
              </a:rPr>
              <a:t>Review Developments Post-</a:t>
            </a:r>
            <a:r>
              <a:rPr lang="en-US" sz="2000" b="1" i="1" dirty="0">
                <a:effectLst>
                  <a:outerShdw blurRad="38100" dist="38100" dir="2700000" algn="tl">
                    <a:srgbClr val="000000">
                      <a:alpha val="43137"/>
                    </a:srgbClr>
                  </a:outerShdw>
                </a:effectLst>
              </a:rPr>
              <a:t>Dynamex</a:t>
            </a:r>
            <a:r>
              <a:rPr lang="en-US" sz="2000" b="1" dirty="0">
                <a:effectLst>
                  <a:outerShdw blurRad="38100" dist="38100" dir="2700000" algn="tl">
                    <a:srgbClr val="000000">
                      <a:alpha val="43137"/>
                    </a:srgbClr>
                  </a:outerShdw>
                </a:effectLst>
              </a:rPr>
              <a:t>.</a:t>
            </a:r>
          </a:p>
          <a:p>
            <a:pPr lvl="1">
              <a:lnSpc>
                <a:spcPct val="200000"/>
              </a:lnSpc>
            </a:pPr>
            <a:r>
              <a:rPr lang="en-US" sz="1800" b="1" dirty="0">
                <a:effectLst>
                  <a:outerShdw blurRad="38100" dist="38100" dir="2700000" algn="tl">
                    <a:srgbClr val="000000">
                      <a:alpha val="43137"/>
                    </a:srgbClr>
                  </a:outerShdw>
                </a:effectLst>
              </a:rPr>
              <a:t>Discuss the recent U.S. Supreme Court decisions on Arbitration including the </a:t>
            </a:r>
            <a:r>
              <a:rPr lang="en-US" sz="1800" b="1" i="1" dirty="0">
                <a:effectLst>
                  <a:outerShdw blurRad="38100" dist="38100" dir="2700000" algn="tl">
                    <a:srgbClr val="000000">
                      <a:alpha val="43137"/>
                    </a:srgbClr>
                  </a:outerShdw>
                </a:effectLst>
              </a:rPr>
              <a:t>New Prime</a:t>
            </a:r>
            <a:r>
              <a:rPr lang="en-US" sz="1800" b="1" dirty="0">
                <a:effectLst>
                  <a:outerShdw blurRad="38100" dist="38100" dir="2700000" algn="tl">
                    <a:srgbClr val="000000">
                      <a:alpha val="43137"/>
                    </a:srgbClr>
                  </a:outerShdw>
                </a:effectLst>
              </a:rPr>
              <a:t> Decision.</a:t>
            </a:r>
          </a:p>
          <a:p>
            <a:pPr lvl="1">
              <a:lnSpc>
                <a:spcPct val="200000"/>
              </a:lnSpc>
            </a:pPr>
            <a:r>
              <a:rPr lang="en-US" sz="1800" b="1" dirty="0">
                <a:effectLst>
                  <a:outerShdw blurRad="38100" dist="38100" dir="2700000" algn="tl">
                    <a:srgbClr val="000000">
                      <a:alpha val="43137"/>
                    </a:srgbClr>
                  </a:outerShdw>
                </a:effectLst>
              </a:rPr>
              <a:t>Discuss Adaptations and Considerations for Your Business Models to Lessen Your Misclassification Risks.</a:t>
            </a:r>
          </a:p>
          <a:p>
            <a:pPr lvl="2"/>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p:txBody>
      </p:sp>
      <p:sp>
        <p:nvSpPr>
          <p:cNvPr id="63" name="Rectangle 62">
            <a:extLst>
              <a:ext uri="{FF2B5EF4-FFF2-40B4-BE49-F238E27FC236}">
                <a16:creationId xmlns:a16="http://schemas.microsoft.com/office/drawing/2014/main" id="{C4C2ABE7-830C-42BB-98F9-6BD8FC3D1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57F1E4F-1CFF-5643-939E-217C01CDF565}" type="slidenum">
              <a:rPr lang="en-US" smtClean="0">
                <a:solidFill>
                  <a:srgbClr val="46464A">
                    <a:lumMod val="60000"/>
                    <a:lumOff val="40000"/>
                  </a:srgbClr>
                </a:solidFill>
                <a:cs typeface="Arial" panose="020B0604020202020204" pitchFamily="34" charset="0"/>
              </a:rPr>
              <a:pPr>
                <a:lnSpc>
                  <a:spcPct val="90000"/>
                </a:lnSpc>
                <a:spcAft>
                  <a:spcPts val="600"/>
                </a:spcAft>
              </a:pPr>
              <a:t>3</a:t>
            </a:fld>
            <a:endParaRPr lang="en-US" dirty="0">
              <a:solidFill>
                <a:srgbClr val="46464A">
                  <a:lumMod val="60000"/>
                  <a:lumOff val="40000"/>
                </a:srgbClr>
              </a:solidFill>
              <a:cs typeface="Arial" panose="020B0604020202020204" pitchFamily="34" charset="0"/>
            </a:endParaRPr>
          </a:p>
        </p:txBody>
      </p:sp>
    </p:spTree>
    <p:extLst>
      <p:ext uri="{BB962C8B-B14F-4D97-AF65-F5344CB8AC3E}">
        <p14:creationId xmlns:p14="http://schemas.microsoft.com/office/powerpoint/2010/main" val="3303032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1038136" y="540858"/>
            <a:ext cx="9692640" cy="1325562"/>
          </a:xfrm>
        </p:spPr>
        <p:txBody>
          <a:bodyPr>
            <a:normAutofit/>
          </a:bodyPr>
          <a:lstStyle/>
          <a:p>
            <a:r>
              <a:rPr lang="en-US" dirty="0">
                <a:solidFill>
                  <a:srgbClr val="FFFFFF"/>
                </a:solidFill>
              </a:rPr>
              <a:t>Reassess Your Onboarding &amp; Management Procedures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076008"/>
            <a:ext cx="8595360" cy="4579625"/>
          </a:xfrm>
        </p:spPr>
        <p:txBody>
          <a:bodyPr>
            <a:normAutofit/>
          </a:bodyPr>
          <a:lstStyle/>
          <a:p>
            <a:pPr marL="0" indent="0">
              <a:buNone/>
            </a:pPr>
            <a:r>
              <a:rPr lang="en-US" b="1" u="sng" dirty="0">
                <a:solidFill>
                  <a:srgbClr val="FFFFFF"/>
                </a:solidFill>
              </a:rPr>
              <a:t>Onboarding and Managing Drivers</a:t>
            </a:r>
          </a:p>
          <a:p>
            <a:pPr>
              <a:buFont typeface="Wingdings" panose="05000000000000000000" pitchFamily="2" charset="2"/>
              <a:buChar char="§"/>
            </a:pPr>
            <a:r>
              <a:rPr lang="en-US" dirty="0">
                <a:solidFill>
                  <a:srgbClr val="FFFFFF"/>
                </a:solidFill>
              </a:rPr>
              <a:t>Do your contracts provide for a cooling off period?  Do you document it?</a:t>
            </a:r>
          </a:p>
          <a:p>
            <a:pPr>
              <a:buFont typeface="Wingdings" panose="05000000000000000000" pitchFamily="2" charset="2"/>
              <a:buChar char="§"/>
            </a:pPr>
            <a:r>
              <a:rPr lang="en-US" dirty="0">
                <a:solidFill>
                  <a:srgbClr val="FFFFFF"/>
                </a:solidFill>
              </a:rPr>
              <a:t>Are uniforms absolutely required?  Are drivers informed it is a customer requirement?</a:t>
            </a:r>
          </a:p>
          <a:p>
            <a:pPr>
              <a:buFont typeface="Wingdings" panose="05000000000000000000" pitchFamily="2" charset="2"/>
              <a:buChar char="§"/>
            </a:pPr>
            <a:r>
              <a:rPr lang="en-US" dirty="0">
                <a:solidFill>
                  <a:srgbClr val="FFFFFF"/>
                </a:solidFill>
              </a:rPr>
              <a:t>Are company logos required on vehicles?  Perhaps identify on that labeling that the vehicle is “Independently Owned and Operated” for XYZ Corp.</a:t>
            </a:r>
          </a:p>
          <a:p>
            <a:pPr>
              <a:buFont typeface="Wingdings" panose="05000000000000000000" pitchFamily="2" charset="2"/>
              <a:buChar char="§"/>
            </a:pPr>
            <a:r>
              <a:rPr lang="en-US" dirty="0">
                <a:solidFill>
                  <a:srgbClr val="FFFFFF"/>
                </a:solidFill>
              </a:rPr>
              <a:t>Are Company Managers trained to manage contractors v. treating drivers like employees (Your managers will be your best or worst witnesses).</a:t>
            </a:r>
          </a:p>
          <a:p>
            <a:pPr>
              <a:buFont typeface="Wingdings" panose="05000000000000000000" pitchFamily="2" charset="2"/>
              <a:buChar char="§"/>
            </a:pPr>
            <a:r>
              <a:rPr lang="en-US" dirty="0">
                <a:solidFill>
                  <a:srgbClr val="FFFFFF"/>
                </a:solidFill>
              </a:rPr>
              <a:t>Are drivers provided opportunities to cure contractual violations prior to termination?</a:t>
            </a:r>
          </a:p>
          <a:p>
            <a:pPr>
              <a:buFont typeface="Wingdings" panose="05000000000000000000" pitchFamily="2" charset="2"/>
              <a:buChar char="§"/>
            </a:pPr>
            <a:r>
              <a:rPr lang="en-US" dirty="0">
                <a:solidFill>
                  <a:srgbClr val="FFFFFF"/>
                </a:solidFill>
              </a:rPr>
              <a:t>Do managers only interact with driver entity principals v. micro-managing sub-drivers?</a:t>
            </a: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latin typeface="+mj-lt"/>
              </a:rPr>
              <a:pPr>
                <a:lnSpc>
                  <a:spcPct val="90000"/>
                </a:lnSpc>
                <a:spcAft>
                  <a:spcPts val="600"/>
                </a:spcAft>
              </a:pPr>
              <a:t>30</a:t>
            </a:fld>
            <a:endParaRPr lang="en-US" dirty="0">
              <a:solidFill>
                <a:schemeClr val="bg1">
                  <a:lumMod val="65000"/>
                  <a:lumOff val="35000"/>
                  <a:alpha val="80000"/>
                </a:schemeClr>
              </a:solidFill>
              <a:latin typeface="+mj-lt"/>
            </a:endParaRPr>
          </a:p>
        </p:txBody>
      </p:sp>
    </p:spTree>
    <p:extLst>
      <p:ext uri="{BB962C8B-B14F-4D97-AF65-F5344CB8AC3E}">
        <p14:creationId xmlns:p14="http://schemas.microsoft.com/office/powerpoint/2010/main" val="211538611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3234082" y="1393173"/>
            <a:ext cx="7597140" cy="4960843"/>
          </a:xfrm>
        </p:spPr>
        <p:txBody>
          <a:bodyPr>
            <a:normAutofit fontScale="90000"/>
          </a:bodyPr>
          <a:lstStyle/>
          <a:p>
            <a:pPr algn="r"/>
            <a:br>
              <a:rPr lang="en-US" dirty="0"/>
            </a:br>
            <a:br>
              <a:rPr lang="en-US" dirty="0"/>
            </a:br>
            <a:br>
              <a:rPr lang="en-US" dirty="0"/>
            </a:br>
            <a:br>
              <a:rPr lang="en-US" dirty="0"/>
            </a:br>
            <a:r>
              <a:rPr lang="en-US" dirty="0"/>
              <a:t>“the times, they are</a:t>
            </a:r>
            <a:br>
              <a:rPr lang="en-US" dirty="0"/>
            </a:br>
            <a:r>
              <a:rPr lang="en-US" dirty="0"/>
              <a:t>a-Changing”</a:t>
            </a:r>
            <a:br>
              <a:rPr lang="en-US" dirty="0"/>
            </a:br>
            <a:br>
              <a:rPr lang="en-US" dirty="0"/>
            </a:br>
            <a:r>
              <a:rPr lang="en-US" sz="1800" dirty="0"/>
              <a:t>Bob Dylan, 1963</a:t>
            </a:r>
            <a:br>
              <a:rPr lang="en-US" dirty="0"/>
            </a:br>
            <a:br>
              <a:rPr lang="en-US" dirty="0"/>
            </a:br>
            <a:br>
              <a:rPr lang="en-US" dirty="0"/>
            </a:br>
            <a:r>
              <a:rPr lang="en-US" dirty="0"/>
              <a:t>“the more things change, the more they stay the same”</a:t>
            </a:r>
            <a:br>
              <a:rPr lang="en-US" dirty="0"/>
            </a:br>
            <a:br>
              <a:rPr lang="en-US" dirty="0"/>
            </a:br>
            <a:r>
              <a:rPr lang="en-US" sz="1800" dirty="0"/>
              <a:t>Jean-Baptiste Alphonse Karr, 1849</a:t>
            </a:r>
            <a:br>
              <a:rPr lang="en-US" sz="1800" dirty="0"/>
            </a:br>
            <a:r>
              <a:rPr lang="en-US" dirty="0"/>
              <a:t>	</a:t>
            </a: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70000"/>
                  </a:schemeClr>
                </a:solidFill>
              </a:rPr>
              <a:pPr>
                <a:lnSpc>
                  <a:spcPct val="90000"/>
                </a:lnSpc>
                <a:spcAft>
                  <a:spcPts val="600"/>
                </a:spcAft>
              </a:pPr>
              <a:t>31</a:t>
            </a:fld>
            <a:endParaRPr lang="en-US" dirty="0">
              <a:solidFill>
                <a:schemeClr val="bg1">
                  <a:lumMod val="65000"/>
                  <a:lumOff val="35000"/>
                  <a:alpha val="70000"/>
                </a:schemeClr>
              </a:solidFill>
            </a:endParaRPr>
          </a:p>
        </p:txBody>
      </p:sp>
      <p:pic>
        <p:nvPicPr>
          <p:cNvPr id="1028" name="Picture 4" descr="https://upload.wikimedia.org/wikipedia/commons/thumb/7/7b/Alphonse_Karr.jpg/220px-Alphonse_Karr.jpg">
            <a:extLst>
              <a:ext uri="{FF2B5EF4-FFF2-40B4-BE49-F238E27FC236}">
                <a16:creationId xmlns:a16="http://schemas.microsoft.com/office/drawing/2014/main" id="{6F9974C7-82F0-4621-80EE-157A616AB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342" y="3791791"/>
            <a:ext cx="20955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6571A9-3AE6-4A21-9264-D5236E915BF7}"/>
              </a:ext>
            </a:extLst>
          </p:cNvPr>
          <p:cNvPicPr>
            <a:picLocks noChangeAspect="1"/>
          </p:cNvPicPr>
          <p:nvPr/>
        </p:nvPicPr>
        <p:blipFill>
          <a:blip r:embed="rId4"/>
          <a:stretch>
            <a:fillRect/>
          </a:stretch>
        </p:blipFill>
        <p:spPr>
          <a:xfrm>
            <a:off x="1011768" y="788986"/>
            <a:ext cx="2512268" cy="2512268"/>
          </a:xfrm>
          <a:prstGeom prst="rect">
            <a:avLst/>
          </a:prstGeom>
        </p:spPr>
      </p:pic>
    </p:spTree>
    <p:extLst>
      <p:ext uri="{BB962C8B-B14F-4D97-AF65-F5344CB8AC3E}">
        <p14:creationId xmlns:p14="http://schemas.microsoft.com/office/powerpoint/2010/main" val="4127771679"/>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p:txBody>
          <a:bodyPr>
            <a:normAutofit/>
          </a:bodyPr>
          <a:lstStyle/>
          <a:p>
            <a:r>
              <a:rPr lang="en-US" dirty="0">
                <a:solidFill>
                  <a:srgbClr val="FFFFFF"/>
                </a:solidFill>
              </a:rPr>
              <a:t>Adapting to </a:t>
            </a:r>
            <a:r>
              <a:rPr lang="en-US" i="1" dirty="0">
                <a:solidFill>
                  <a:srgbClr val="FFFFFF"/>
                </a:solidFill>
              </a:rPr>
              <a:t>New Prime</a:t>
            </a:r>
            <a:r>
              <a:rPr lang="en-US" dirty="0">
                <a:solidFill>
                  <a:srgbClr val="FFFFFF"/>
                </a:solidFill>
              </a:rPr>
              <a:t>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076008"/>
            <a:ext cx="8595360" cy="4104129"/>
          </a:xfrm>
        </p:spPr>
        <p:txBody>
          <a:bodyPr>
            <a:normAutofit fontScale="92500" lnSpcReduction="10000"/>
          </a:bodyPr>
          <a:lstStyle/>
          <a:p>
            <a:r>
              <a:rPr lang="en-US" b="1" dirty="0">
                <a:solidFill>
                  <a:srgbClr val="FFFFFF"/>
                </a:solidFill>
              </a:rPr>
              <a:t>Emphasize the intrastate nature of the services being provided.</a:t>
            </a:r>
          </a:p>
          <a:p>
            <a:pPr lvl="1"/>
            <a:r>
              <a:rPr lang="en-US" b="1" dirty="0">
                <a:solidFill>
                  <a:srgbClr val="FFFFFF"/>
                </a:solidFill>
              </a:rPr>
              <a:t>New Prime Applies only to </a:t>
            </a:r>
            <a:r>
              <a:rPr lang="en-US" b="1" i="1" dirty="0">
                <a:solidFill>
                  <a:srgbClr val="FFFFFF"/>
                </a:solidFill>
              </a:rPr>
              <a:t>interstate</a:t>
            </a:r>
            <a:r>
              <a:rPr lang="en-US" b="1" dirty="0">
                <a:solidFill>
                  <a:srgbClr val="FFFFFF"/>
                </a:solidFill>
              </a:rPr>
              <a:t> transportation workers only</a:t>
            </a:r>
          </a:p>
          <a:p>
            <a:pPr lvl="1"/>
            <a:r>
              <a:rPr lang="en-US" b="1" dirty="0">
                <a:solidFill>
                  <a:srgbClr val="FFFFFF"/>
                </a:solidFill>
              </a:rPr>
              <a:t>If your operations involve </a:t>
            </a:r>
            <a:r>
              <a:rPr lang="en-US" b="1" i="1" dirty="0">
                <a:solidFill>
                  <a:srgbClr val="FFFFFF"/>
                </a:solidFill>
              </a:rPr>
              <a:t>interstate</a:t>
            </a:r>
            <a:r>
              <a:rPr lang="en-US" b="1" dirty="0">
                <a:solidFill>
                  <a:srgbClr val="FFFFFF"/>
                </a:solidFill>
              </a:rPr>
              <a:t> transportation, it is worthwhile to consider changes</a:t>
            </a:r>
          </a:p>
          <a:p>
            <a:pPr lvl="1"/>
            <a:r>
              <a:rPr lang="en-US" b="1" dirty="0">
                <a:solidFill>
                  <a:srgbClr val="FFFFFF"/>
                </a:solidFill>
              </a:rPr>
              <a:t>Segregate interstate operations into a separate entity</a:t>
            </a:r>
          </a:p>
          <a:p>
            <a:r>
              <a:rPr lang="en-US" b="1" dirty="0">
                <a:solidFill>
                  <a:srgbClr val="FFFFFF"/>
                </a:solidFill>
              </a:rPr>
              <a:t>Consider operational changes</a:t>
            </a:r>
          </a:p>
          <a:p>
            <a:pPr lvl="1"/>
            <a:r>
              <a:rPr lang="en-US" b="1" dirty="0">
                <a:solidFill>
                  <a:srgbClr val="FFFFFF"/>
                </a:solidFill>
              </a:rPr>
              <a:t>Retain only drivers that operate formal business entities</a:t>
            </a:r>
          </a:p>
          <a:p>
            <a:pPr lvl="1"/>
            <a:r>
              <a:rPr lang="en-US" b="1" dirty="0">
                <a:solidFill>
                  <a:srgbClr val="FFFFFF"/>
                </a:solidFill>
              </a:rPr>
              <a:t>Favor business entities that operate with multiple drivers</a:t>
            </a:r>
          </a:p>
          <a:p>
            <a:r>
              <a:rPr lang="en-US" b="1" dirty="0">
                <a:solidFill>
                  <a:srgbClr val="FFFFFF"/>
                </a:solidFill>
              </a:rPr>
              <a:t>Adapt your marketing materials to reflect the intrastate nature of your operations</a:t>
            </a:r>
          </a:p>
          <a:p>
            <a:r>
              <a:rPr lang="en-US" b="1" dirty="0">
                <a:solidFill>
                  <a:srgbClr val="FFFFFF"/>
                </a:solidFill>
              </a:rPr>
              <a:t>Adapt your contracts to reflect the intrastate nature of your operations</a:t>
            </a:r>
          </a:p>
          <a:p>
            <a:r>
              <a:rPr lang="en-US" b="1" dirty="0">
                <a:solidFill>
                  <a:srgbClr val="FFFFFF"/>
                </a:solidFill>
              </a:rPr>
              <a:t>Adopt those changes recommended prior to and Post-</a:t>
            </a:r>
            <a:r>
              <a:rPr lang="en-US" b="1" i="1" dirty="0">
                <a:solidFill>
                  <a:srgbClr val="FFFFFF"/>
                </a:solidFill>
              </a:rPr>
              <a:t>Dynamex</a:t>
            </a:r>
            <a:r>
              <a:rPr lang="en-US" b="1" dirty="0">
                <a:solidFill>
                  <a:srgbClr val="FFFFFF"/>
                </a:solidFill>
              </a:rPr>
              <a:t> to the maximum extent possible</a:t>
            </a:r>
          </a:p>
          <a:p>
            <a:pPr marL="0"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latin typeface="+mj-lt"/>
              </a:rPr>
              <a:pPr>
                <a:lnSpc>
                  <a:spcPct val="90000"/>
                </a:lnSpc>
                <a:spcAft>
                  <a:spcPts val="600"/>
                </a:spcAft>
              </a:pPr>
              <a:t>32</a:t>
            </a:fld>
            <a:endParaRPr lang="en-US" dirty="0">
              <a:solidFill>
                <a:schemeClr val="bg1">
                  <a:lumMod val="65000"/>
                  <a:lumOff val="35000"/>
                  <a:alpha val="80000"/>
                </a:schemeClr>
              </a:solidFill>
              <a:latin typeface="+mj-lt"/>
            </a:endParaRPr>
          </a:p>
        </p:txBody>
      </p:sp>
    </p:spTree>
    <p:extLst>
      <p:ext uri="{BB962C8B-B14F-4D97-AF65-F5344CB8AC3E}">
        <p14:creationId xmlns:p14="http://schemas.microsoft.com/office/powerpoint/2010/main" val="35387174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1057592" y="754866"/>
            <a:ext cx="9692640" cy="1325562"/>
          </a:xfrm>
        </p:spPr>
        <p:txBody>
          <a:bodyPr>
            <a:normAutofit/>
          </a:bodyPr>
          <a:lstStyle/>
          <a:p>
            <a:r>
              <a:rPr lang="en-US" dirty="0">
                <a:solidFill>
                  <a:srgbClr val="FFFFFF"/>
                </a:solidFill>
              </a:rPr>
              <a:t>Arbitration and Class Action Waivers Post-</a:t>
            </a:r>
            <a:r>
              <a:rPr lang="en-US" i="1" dirty="0">
                <a:solidFill>
                  <a:srgbClr val="FFFFFF"/>
                </a:solidFill>
              </a:rPr>
              <a:t>New Prime</a:t>
            </a:r>
            <a:r>
              <a:rPr lang="en-US" dirty="0">
                <a:solidFill>
                  <a:srgbClr val="FFFFFF"/>
                </a:solidFill>
              </a:rPr>
              <a:t>	</a:t>
            </a: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261872" y="2364933"/>
            <a:ext cx="8595360" cy="4104129"/>
          </a:xfrm>
        </p:spPr>
        <p:txBody>
          <a:bodyPr>
            <a:normAutofit/>
          </a:bodyPr>
          <a:lstStyle/>
          <a:p>
            <a:pPr>
              <a:buFont typeface="Wingdings" panose="05000000000000000000" pitchFamily="2" charset="2"/>
              <a:buChar char="§"/>
            </a:pPr>
            <a:r>
              <a:rPr lang="en-US" b="1" dirty="0">
                <a:solidFill>
                  <a:srgbClr val="FFFFFF"/>
                </a:solidFill>
              </a:rPr>
              <a:t>An effective arbitration clause that includes a class action waiver remains the single most important step a company can take to protect itself</a:t>
            </a:r>
          </a:p>
          <a:p>
            <a:pPr>
              <a:buFont typeface="Wingdings" panose="05000000000000000000" pitchFamily="2" charset="2"/>
              <a:buChar char="§"/>
            </a:pPr>
            <a:r>
              <a:rPr lang="en-US" b="1" dirty="0">
                <a:solidFill>
                  <a:srgbClr val="FFFFFF"/>
                </a:solidFill>
              </a:rPr>
              <a:t>A plaintiff lawyer’s desire to sue goes down dramatically when faced with a credible arbitration clause and class action waiver</a:t>
            </a:r>
          </a:p>
          <a:p>
            <a:pPr lvl="1">
              <a:buFont typeface="Wingdings" panose="05000000000000000000" pitchFamily="2" charset="2"/>
              <a:buChar char="§"/>
            </a:pPr>
            <a:r>
              <a:rPr lang="en-US" b="1" dirty="0">
                <a:solidFill>
                  <a:srgbClr val="FFFFFF"/>
                </a:solidFill>
              </a:rPr>
              <a:t>There may be a temporary belief that </a:t>
            </a:r>
            <a:r>
              <a:rPr lang="en-US" b="1" i="1" dirty="0">
                <a:solidFill>
                  <a:srgbClr val="FFFFFF"/>
                </a:solidFill>
              </a:rPr>
              <a:t>New Prime</a:t>
            </a:r>
            <a:r>
              <a:rPr lang="en-US" b="1" dirty="0">
                <a:solidFill>
                  <a:srgbClr val="FFFFFF"/>
                </a:solidFill>
              </a:rPr>
              <a:t> is a silver bullet against arbitration, but there are steps you can take to protect against it</a:t>
            </a:r>
          </a:p>
          <a:p>
            <a:pPr>
              <a:buFont typeface="Wingdings" panose="05000000000000000000" pitchFamily="2" charset="2"/>
              <a:buChar char="§"/>
            </a:pPr>
            <a:r>
              <a:rPr lang="en-US" b="1" dirty="0">
                <a:solidFill>
                  <a:srgbClr val="FFFFFF"/>
                </a:solidFill>
              </a:rPr>
              <a:t>Arbitration is not cheap, but it drastically reduces the extortion of class action suits and runaway jury verdicts</a:t>
            </a:r>
          </a:p>
          <a:p>
            <a:pPr>
              <a:buFont typeface="Wingdings" panose="05000000000000000000" pitchFamily="2" charset="2"/>
              <a:buChar char="§"/>
            </a:pPr>
            <a:r>
              <a:rPr lang="en-US" b="1" dirty="0">
                <a:solidFill>
                  <a:srgbClr val="FFFFFF"/>
                </a:solidFill>
              </a:rPr>
              <a:t>As you can see, arbitration law is changing constantly and clauses must be prepared and monitored by deeply experienced practitioners and updated at least on an annual basis</a:t>
            </a:r>
          </a:p>
          <a:p>
            <a:pPr marL="0" indent="0">
              <a:buNone/>
            </a:pPr>
            <a:endParaRPr lang="en-US" b="1" u="sng" dirty="0">
              <a:solidFill>
                <a:srgbClr val="FFFFFF"/>
              </a:solidFill>
            </a:endParaRPr>
          </a:p>
          <a:p>
            <a:pPr marL="0"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rPr>
              <a:pPr>
                <a:lnSpc>
                  <a:spcPct val="90000"/>
                </a:lnSpc>
                <a:spcAft>
                  <a:spcPts val="600"/>
                </a:spcAft>
              </a:pPr>
              <a:t>33</a:t>
            </a:fld>
            <a:endParaRPr lang="en-US" dirty="0">
              <a:solidFill>
                <a:schemeClr val="bg1">
                  <a:lumMod val="65000"/>
                  <a:lumOff val="35000"/>
                  <a:alpha val="80000"/>
                </a:schemeClr>
              </a:solidFill>
            </a:endParaRPr>
          </a:p>
        </p:txBody>
      </p:sp>
    </p:spTree>
    <p:extLst>
      <p:ext uri="{BB962C8B-B14F-4D97-AF65-F5344CB8AC3E}">
        <p14:creationId xmlns:p14="http://schemas.microsoft.com/office/powerpoint/2010/main" val="20229055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1261872" y="365760"/>
            <a:ext cx="9692640" cy="1472768"/>
          </a:xfrm>
        </p:spPr>
        <p:txBody>
          <a:bodyPr>
            <a:normAutofit/>
          </a:bodyPr>
          <a:lstStyle/>
          <a:p>
            <a:r>
              <a:rPr lang="en-US" dirty="0">
                <a:solidFill>
                  <a:srgbClr val="FFFFFF"/>
                </a:solidFill>
              </a:rPr>
              <a:t>Third Party Providers (TPP)	</a:t>
            </a: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1359148" y="1838528"/>
            <a:ext cx="8595360" cy="4104129"/>
          </a:xfrm>
        </p:spPr>
        <p:txBody>
          <a:bodyPr>
            <a:normAutofit fontScale="92500" lnSpcReduction="20000"/>
          </a:bodyPr>
          <a:lstStyle/>
          <a:p>
            <a:pPr>
              <a:buFont typeface="Wingdings" panose="05000000000000000000" pitchFamily="2" charset="2"/>
              <a:buChar char="§"/>
            </a:pPr>
            <a:r>
              <a:rPr lang="en-US" b="1" dirty="0">
                <a:solidFill>
                  <a:srgbClr val="FFFFFF"/>
                </a:solidFill>
              </a:rPr>
              <a:t>Consider an expanded role for third party providers for:</a:t>
            </a:r>
          </a:p>
          <a:p>
            <a:pPr>
              <a:buFont typeface="Wingdings" panose="05000000000000000000" pitchFamily="2" charset="2"/>
              <a:buChar char="§"/>
            </a:pPr>
            <a:r>
              <a:rPr lang="en-US" b="1" dirty="0">
                <a:solidFill>
                  <a:srgbClr val="FFFFFF"/>
                </a:solidFill>
              </a:rPr>
              <a:t>TPPs can recruit, hire and/or contract with pools of drivers/driver entities</a:t>
            </a:r>
          </a:p>
          <a:p>
            <a:pPr>
              <a:buFont typeface="Wingdings" panose="05000000000000000000" pitchFamily="2" charset="2"/>
              <a:buChar char="§"/>
            </a:pPr>
            <a:r>
              <a:rPr lang="en-US" b="1" dirty="0">
                <a:solidFill>
                  <a:srgbClr val="FFFFFF"/>
                </a:solidFill>
              </a:rPr>
              <a:t>TPPs provide services for multiple logistic companies</a:t>
            </a:r>
          </a:p>
          <a:p>
            <a:pPr>
              <a:buFont typeface="Wingdings" panose="05000000000000000000" pitchFamily="2" charset="2"/>
              <a:buChar char="§"/>
            </a:pPr>
            <a:r>
              <a:rPr lang="en-US" b="1" dirty="0">
                <a:solidFill>
                  <a:srgbClr val="FFFFFF"/>
                </a:solidFill>
              </a:rPr>
              <a:t>Your company steps out of the driver hiring and contract role and instead retains the services of a TPP who has a pool of qualified drivers who will follow your contractual terms with your customer base</a:t>
            </a:r>
          </a:p>
          <a:p>
            <a:pPr>
              <a:buFont typeface="Wingdings" panose="05000000000000000000" pitchFamily="2" charset="2"/>
              <a:buChar char="§"/>
            </a:pPr>
            <a:r>
              <a:rPr lang="en-US" b="1" dirty="0">
                <a:solidFill>
                  <a:srgbClr val="FFFFFF"/>
                </a:solidFill>
              </a:rPr>
              <a:t>Your company continues marketing, customer service, relations and retention functions, dispatch and delivery orders, while TPP handles administrative function associated with driver payments which are often the source of “employee status” determinations (settlement, insurance, occ acc, etc.)</a:t>
            </a:r>
          </a:p>
          <a:p>
            <a:pPr>
              <a:buFont typeface="Wingdings" panose="05000000000000000000" pitchFamily="2" charset="2"/>
              <a:buChar char="§"/>
            </a:pPr>
            <a:r>
              <a:rPr lang="en-US" b="1" dirty="0">
                <a:solidFill>
                  <a:srgbClr val="FFFFFF"/>
                </a:solidFill>
              </a:rPr>
              <a:t>TPPs should have a technology database with the essential capability of identifying and recording/proving that a driver/driver entity has driven for multiple companies, not just yours</a:t>
            </a:r>
          </a:p>
          <a:p>
            <a:pPr lvl="1">
              <a:buFont typeface="Wingdings" panose="05000000000000000000" pitchFamily="2" charset="2"/>
              <a:buChar char="§"/>
            </a:pPr>
            <a:endParaRPr lang="en-US" b="1" dirty="0">
              <a:solidFill>
                <a:srgbClr val="FFFFFF"/>
              </a:solidFill>
            </a:endParaRPr>
          </a:p>
          <a:p>
            <a:pPr marL="0" indent="0">
              <a:buNone/>
            </a:pPr>
            <a:endParaRPr lang="en-US" b="1" u="sng" dirty="0">
              <a:solidFill>
                <a:srgbClr val="FFFFFF"/>
              </a:solidFill>
            </a:endParaRPr>
          </a:p>
          <a:p>
            <a:pPr marL="0"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alpha val="80000"/>
                  </a:schemeClr>
                </a:solidFill>
              </a:rPr>
              <a:pPr>
                <a:lnSpc>
                  <a:spcPct val="90000"/>
                </a:lnSpc>
                <a:spcAft>
                  <a:spcPts val="600"/>
                </a:spcAft>
              </a:pPr>
              <a:t>34</a:t>
            </a:fld>
            <a:endParaRPr lang="en-US" dirty="0">
              <a:solidFill>
                <a:schemeClr val="bg1">
                  <a:lumMod val="65000"/>
                  <a:lumOff val="35000"/>
                  <a:alpha val="80000"/>
                </a:schemeClr>
              </a:solidFill>
            </a:endParaRPr>
          </a:p>
        </p:txBody>
      </p:sp>
    </p:spTree>
    <p:extLst>
      <p:ext uri="{BB962C8B-B14F-4D97-AF65-F5344CB8AC3E}">
        <p14:creationId xmlns:p14="http://schemas.microsoft.com/office/powerpoint/2010/main" val="314505248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E18F-230D-4238-BEAF-ACA73FC39E5E}"/>
              </a:ext>
            </a:extLst>
          </p:cNvPr>
          <p:cNvSpPr>
            <a:spLocks noGrp="1"/>
          </p:cNvSpPr>
          <p:nvPr>
            <p:ph type="title"/>
          </p:nvPr>
        </p:nvSpPr>
        <p:spPr>
          <a:xfrm>
            <a:off x="6420464" y="365760"/>
            <a:ext cx="4534047" cy="1325562"/>
          </a:xfrm>
        </p:spPr>
        <p:txBody>
          <a:bodyPr>
            <a:normAutofit/>
          </a:bodyPr>
          <a:lstStyle/>
          <a:p>
            <a:r>
              <a:rPr lang="en-US"/>
              <a:t>Outside the Box	</a:t>
            </a:r>
          </a:p>
        </p:txBody>
      </p:sp>
      <p:pic>
        <p:nvPicPr>
          <p:cNvPr id="5" name="Picture 4">
            <a:extLst>
              <a:ext uri="{FF2B5EF4-FFF2-40B4-BE49-F238E27FC236}">
                <a16:creationId xmlns:a16="http://schemas.microsoft.com/office/drawing/2014/main" id="{751E203C-BFA4-4EF9-92C4-277511D48C70}"/>
              </a:ext>
            </a:extLst>
          </p:cNvPr>
          <p:cNvPicPr>
            <a:picLocks noChangeAspect="1"/>
          </p:cNvPicPr>
          <p:nvPr/>
        </p:nvPicPr>
        <p:blipFill rotWithShape="1">
          <a:blip r:embed="rId3"/>
          <a:srcRect l="33690" r="6987" b="-1"/>
          <a:stretch/>
        </p:blipFill>
        <p:spPr>
          <a:xfrm>
            <a:off x="20" y="10"/>
            <a:ext cx="6094799" cy="6857990"/>
          </a:xfrm>
          <a:prstGeom prst="rect">
            <a:avLst/>
          </a:prstGeom>
        </p:spPr>
      </p:pic>
      <p:sp>
        <p:nvSpPr>
          <p:cNvPr id="3" name="Content Placeholder 2">
            <a:extLst>
              <a:ext uri="{FF2B5EF4-FFF2-40B4-BE49-F238E27FC236}">
                <a16:creationId xmlns:a16="http://schemas.microsoft.com/office/drawing/2014/main" id="{EF6931A5-2C1D-41CE-AD29-09DB56A722E9}"/>
              </a:ext>
            </a:extLst>
          </p:cNvPr>
          <p:cNvSpPr>
            <a:spLocks noGrp="1"/>
          </p:cNvSpPr>
          <p:nvPr>
            <p:ph idx="1"/>
          </p:nvPr>
        </p:nvSpPr>
        <p:spPr>
          <a:xfrm>
            <a:off x="6274548" y="1478604"/>
            <a:ext cx="4572002" cy="4351337"/>
          </a:xfrm>
        </p:spPr>
        <p:txBody>
          <a:bodyPr>
            <a:normAutofit fontScale="85000" lnSpcReduction="10000"/>
          </a:bodyPr>
          <a:lstStyle/>
          <a:p>
            <a:pPr>
              <a:buFont typeface="Wingdings" panose="05000000000000000000" pitchFamily="2" charset="2"/>
              <a:buChar char="q"/>
            </a:pPr>
            <a:r>
              <a:rPr lang="en-US" sz="1500" b="1" dirty="0"/>
              <a:t>Retain only the services of a Master Contractor and let them manage drivers (small to large companies)</a:t>
            </a:r>
          </a:p>
          <a:p>
            <a:pPr marL="0" indent="0">
              <a:buNone/>
            </a:pPr>
            <a:endParaRPr lang="en-US" sz="1500" b="1" dirty="0"/>
          </a:p>
          <a:p>
            <a:pPr lvl="1">
              <a:spcAft>
                <a:spcPts val="600"/>
              </a:spcAft>
              <a:buFont typeface="Wingdings" panose="05000000000000000000" pitchFamily="2" charset="2"/>
              <a:buChar char="§"/>
            </a:pPr>
            <a:r>
              <a:rPr lang="en-US" sz="1500" b="1" dirty="0"/>
              <a:t>FedEx adopted the Master Contractor Model</a:t>
            </a:r>
          </a:p>
          <a:p>
            <a:pPr lvl="1">
              <a:spcAft>
                <a:spcPts val="600"/>
              </a:spcAft>
              <a:buFont typeface="Wingdings" panose="05000000000000000000" pitchFamily="2" charset="2"/>
              <a:buChar char="§"/>
            </a:pPr>
            <a:r>
              <a:rPr lang="en-US" sz="1500" b="1" dirty="0"/>
              <a:t>FedEx was plagued by lawsuits until it established the program</a:t>
            </a:r>
          </a:p>
          <a:p>
            <a:pPr lvl="1">
              <a:spcAft>
                <a:spcPts val="600"/>
              </a:spcAft>
              <a:buFont typeface="Wingdings" panose="05000000000000000000" pitchFamily="2" charset="2"/>
              <a:buChar char="§"/>
            </a:pPr>
            <a:r>
              <a:rPr lang="en-US" sz="1500" b="1" dirty="0"/>
              <a:t>Small business entities can contract with FedEx to be a master contractor and operate up to 5 delivery vehicles</a:t>
            </a:r>
          </a:p>
          <a:p>
            <a:pPr lvl="1">
              <a:spcAft>
                <a:spcPts val="600"/>
              </a:spcAft>
              <a:buFont typeface="Wingdings" panose="05000000000000000000" pitchFamily="2" charset="2"/>
              <a:buChar char="§"/>
            </a:pPr>
            <a:r>
              <a:rPr lang="en-US" sz="1500" b="1" dirty="0"/>
              <a:t>FedEx has significantly reduced lawsuits as a result</a:t>
            </a:r>
          </a:p>
          <a:p>
            <a:pPr marL="274320" lvl="1" indent="0">
              <a:buNone/>
            </a:pPr>
            <a:endParaRPr lang="en-US" sz="1500" b="1" dirty="0"/>
          </a:p>
          <a:p>
            <a:pPr>
              <a:buFont typeface="Wingdings" panose="05000000000000000000" pitchFamily="2" charset="2"/>
              <a:buChar char="q"/>
            </a:pPr>
            <a:r>
              <a:rPr lang="en-US" sz="1500" b="1" dirty="0"/>
              <a:t>Franchise Model (medium to large Companies)</a:t>
            </a:r>
          </a:p>
          <a:p>
            <a:pPr marL="0" indent="0">
              <a:buNone/>
            </a:pPr>
            <a:endParaRPr lang="en-US" sz="1500" b="1" dirty="0"/>
          </a:p>
          <a:p>
            <a:pPr>
              <a:buFont typeface="Wingdings" panose="05000000000000000000" pitchFamily="2" charset="2"/>
              <a:buChar char="q"/>
            </a:pPr>
            <a:r>
              <a:rPr lang="en-US" sz="1500" b="1" dirty="0"/>
              <a:t>Cooperative Model (small to large companies)</a:t>
            </a:r>
          </a:p>
          <a:p>
            <a:pPr>
              <a:buFont typeface="Wingdings" panose="05000000000000000000" pitchFamily="2" charset="2"/>
              <a:buChar char="§"/>
            </a:pPr>
            <a:endParaRPr lang="en-US" sz="1500" b="1" dirty="0"/>
          </a:p>
          <a:p>
            <a:pPr lvl="1">
              <a:buFont typeface="Wingdings" panose="05000000000000000000" pitchFamily="2" charset="2"/>
              <a:buChar char="§"/>
            </a:pPr>
            <a:endParaRPr lang="en-US" sz="1500" b="1" dirty="0"/>
          </a:p>
          <a:p>
            <a:pPr marL="0" indent="0">
              <a:buNone/>
            </a:pPr>
            <a:endParaRPr lang="en-US" sz="1500" b="1" u="sng" dirty="0"/>
          </a:p>
          <a:p>
            <a:pPr marL="0" indent="0">
              <a:buNone/>
            </a:pPr>
            <a:endParaRPr lang="en-US" sz="1500" dirty="0"/>
          </a:p>
        </p:txBody>
      </p:sp>
      <p:sp>
        <p:nvSpPr>
          <p:cNvPr id="10" name="Rectangle 9">
            <a:extLst>
              <a:ext uri="{FF2B5EF4-FFF2-40B4-BE49-F238E27FC236}">
                <a16:creationId xmlns:a16="http://schemas.microsoft.com/office/drawing/2014/main" id="{50CF6C96-4596-4D83-A9F9-A3AB22AB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9EA246C-C86C-448E-8C9F-911E69B650FC}"/>
              </a:ext>
            </a:extLst>
          </p:cNvPr>
          <p:cNvSpPr>
            <a:spLocks noGrp="1"/>
          </p:cNvSpPr>
          <p:nvPr>
            <p:ph type="sldNum" sz="quarter" idx="12"/>
          </p:nvPr>
        </p:nvSpPr>
        <p:spPr>
          <a:xfrm>
            <a:off x="11292840" y="6172200"/>
            <a:ext cx="914400" cy="593725"/>
          </a:xfrm>
          <a:prstGeom prst="ellipse">
            <a:avLst/>
          </a:prstGeom>
        </p:spPr>
        <p:txBody>
          <a:bodyPr>
            <a:noAutofit/>
          </a:bodyPr>
          <a:lstStyle/>
          <a:p>
            <a:pPr>
              <a:lnSpc>
                <a:spcPct val="90000"/>
              </a:lnSpc>
              <a:spcAft>
                <a:spcPts val="600"/>
              </a:spcAft>
            </a:pPr>
            <a:fld id="{D57F1E4F-1CFF-5643-939E-217C01CDF565}" type="slidenum">
              <a:rPr lang="en-US">
                <a:solidFill>
                  <a:schemeClr val="bg1">
                    <a:lumMod val="65000"/>
                    <a:lumOff val="35000"/>
                  </a:schemeClr>
                </a:solidFill>
              </a:rPr>
              <a:pPr>
                <a:lnSpc>
                  <a:spcPct val="90000"/>
                </a:lnSpc>
                <a:spcAft>
                  <a:spcPts val="600"/>
                </a:spcAft>
              </a:pPr>
              <a:t>35</a:t>
            </a:fld>
            <a:endParaRPr lang="en-US" dirty="0">
              <a:solidFill>
                <a:schemeClr val="bg1">
                  <a:lumMod val="65000"/>
                  <a:lumOff val="35000"/>
                </a:schemeClr>
              </a:solidFill>
            </a:endParaRPr>
          </a:p>
        </p:txBody>
      </p:sp>
    </p:spTree>
    <p:extLst>
      <p:ext uri="{BB962C8B-B14F-4D97-AF65-F5344CB8AC3E}">
        <p14:creationId xmlns:p14="http://schemas.microsoft.com/office/powerpoint/2010/main" val="1891451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D424F3-9189-4458-AB8E-46AFB3E64F22}"/>
              </a:ext>
            </a:extLst>
          </p:cNvPr>
          <p:cNvSpPr>
            <a:spLocks noGrp="1"/>
          </p:cNvSpPr>
          <p:nvPr>
            <p:ph type="title"/>
          </p:nvPr>
        </p:nvSpPr>
        <p:spPr>
          <a:xfrm>
            <a:off x="841248" y="457200"/>
            <a:ext cx="3843768" cy="3200400"/>
          </a:xfrm>
        </p:spPr>
        <p:txBody>
          <a:bodyPr>
            <a:normAutofit/>
          </a:bodyPr>
          <a:lstStyle/>
          <a:p>
            <a:r>
              <a:rPr lang="en-US" u="sng" dirty="0"/>
              <a:t>Alternative Non-Employee Business Models</a:t>
            </a:r>
            <a:endParaRPr lang="en-US" dirty="0"/>
          </a:p>
        </p:txBody>
      </p:sp>
      <p:sp>
        <p:nvSpPr>
          <p:cNvPr id="10" name="Content Placeholder 9">
            <a:extLst>
              <a:ext uri="{FF2B5EF4-FFF2-40B4-BE49-F238E27FC236}">
                <a16:creationId xmlns:a16="http://schemas.microsoft.com/office/drawing/2014/main" id="{BA4B3A15-5BEA-49A7-811A-31A5A3BDA1CF}"/>
              </a:ext>
            </a:extLst>
          </p:cNvPr>
          <p:cNvSpPr>
            <a:spLocks noGrp="1"/>
          </p:cNvSpPr>
          <p:nvPr>
            <p:ph idx="1"/>
          </p:nvPr>
        </p:nvSpPr>
        <p:spPr>
          <a:xfrm>
            <a:off x="5157627" y="685800"/>
            <a:ext cx="5425706" cy="5486400"/>
          </a:xfrm>
        </p:spPr>
        <p:txBody>
          <a:bodyPr>
            <a:normAutofit fontScale="85000" lnSpcReduction="10000"/>
          </a:bodyPr>
          <a:lstStyle/>
          <a:p>
            <a:pPr marL="0" indent="0">
              <a:buNone/>
            </a:pPr>
            <a:r>
              <a:rPr lang="en-US" sz="2800" b="1" u="sng" dirty="0"/>
              <a:t>Franchise Model</a:t>
            </a:r>
          </a:p>
          <a:p>
            <a:pPr marL="498872" lvl="1"/>
            <a:r>
              <a:rPr lang="en-US" sz="2400" dirty="0"/>
              <a:t>“Franchising is Different” (</a:t>
            </a:r>
            <a:r>
              <a:rPr lang="en-US" sz="2400" i="1" dirty="0"/>
              <a:t>Patterson v. Domino’s Pizza)</a:t>
            </a:r>
            <a:endParaRPr lang="en-US" sz="2400" dirty="0"/>
          </a:p>
          <a:p>
            <a:pPr marL="498872" lvl="1"/>
            <a:r>
              <a:rPr lang="en-US" sz="2400" dirty="0"/>
              <a:t>Allows control of business sources, quality standards, marketing and branding but service providers are recognized by law as </a:t>
            </a:r>
            <a:r>
              <a:rPr lang="en-US" sz="2400" i="1" dirty="0"/>
              <a:t>distinct and separate</a:t>
            </a:r>
            <a:r>
              <a:rPr lang="en-US" sz="2400" dirty="0"/>
              <a:t> business</a:t>
            </a:r>
          </a:p>
          <a:p>
            <a:pPr marL="498872" lvl="1"/>
            <a:r>
              <a:rPr lang="en-US" sz="2400" dirty="0"/>
              <a:t>Franchisor set ups allow revenue splits</a:t>
            </a:r>
          </a:p>
          <a:p>
            <a:pPr marL="0" indent="0">
              <a:buNone/>
            </a:pPr>
            <a:r>
              <a:rPr lang="en-US" sz="2800" b="1" u="sng" dirty="0"/>
              <a:t>Co-Op Model</a:t>
            </a:r>
          </a:p>
          <a:p>
            <a:pPr marL="498872" lvl="1"/>
            <a:r>
              <a:rPr lang="en-US" sz="2400" dirty="0"/>
              <a:t>Delivery businesses owned by drivers</a:t>
            </a:r>
          </a:p>
          <a:p>
            <a:pPr marL="498872" lvl="1"/>
            <a:r>
              <a:rPr lang="en-US" sz="2400" dirty="0"/>
              <a:t>Management and broker companies control marketing, source business and provide work </a:t>
            </a:r>
          </a:p>
          <a:p>
            <a:pPr marL="498872" lvl="1"/>
            <a:endParaRPr lang="en-US" sz="2400" dirty="0"/>
          </a:p>
          <a:p>
            <a:pPr marL="213122" lvl="1" indent="0">
              <a:buNone/>
            </a:pPr>
            <a:r>
              <a:rPr lang="en-US" sz="2400" dirty="0"/>
              <a:t>* Both of these models are “tried to verdict and won” tests in analogous transportation industries</a:t>
            </a:r>
            <a:endParaRPr lang="en-US" dirty="0"/>
          </a:p>
          <a:p>
            <a:endParaRPr lang="en-US" dirty="0"/>
          </a:p>
        </p:txBody>
      </p:sp>
      <p:sp>
        <p:nvSpPr>
          <p:cNvPr id="4" name="Slide Number Placeholder 3">
            <a:extLst>
              <a:ext uri="{FF2B5EF4-FFF2-40B4-BE49-F238E27FC236}">
                <a16:creationId xmlns:a16="http://schemas.microsoft.com/office/drawing/2014/main" id="{64527141-FB05-4AA1-9799-26849438251A}"/>
              </a:ext>
            </a:extLst>
          </p:cNvPr>
          <p:cNvSpPr>
            <a:spLocks noGrp="1"/>
          </p:cNvSpPr>
          <p:nvPr>
            <p:ph type="sldNum" sz="quarter" idx="12"/>
          </p:nvPr>
        </p:nvSpPr>
        <p:spPr/>
        <p:txBody>
          <a:bodyPr vert="horz" lIns="45720" tIns="45720" rIns="45720" bIns="45720" rtlCol="0" anchor="ctr">
            <a:normAutofit/>
          </a:bodyPr>
          <a:lstStyle/>
          <a:p>
            <a:pPr>
              <a:lnSpc>
                <a:spcPct val="90000"/>
              </a:lnSpc>
              <a:spcAft>
                <a:spcPts val="600"/>
              </a:spcAft>
            </a:pPr>
            <a:fld id="{D57F1E4F-1CFF-5643-939E-217C01CDF565}" type="slidenum">
              <a:rPr lang="en-US" kern="1200" dirty="0">
                <a:solidFill>
                  <a:schemeClr val="bg1">
                    <a:lumMod val="65000"/>
                    <a:lumOff val="35000"/>
                  </a:schemeClr>
                </a:solidFill>
                <a:latin typeface="+mn-lt"/>
                <a:ea typeface="+mn-ea"/>
                <a:cs typeface="+mn-cs"/>
              </a:rPr>
              <a:pPr>
                <a:lnSpc>
                  <a:spcPct val="90000"/>
                </a:lnSpc>
                <a:spcAft>
                  <a:spcPts val="600"/>
                </a:spcAft>
              </a:pPr>
              <a:t>36</a:t>
            </a:fld>
            <a:endParaRPr lang="en-US" kern="1200" dirty="0">
              <a:solidFill>
                <a:schemeClr val="bg1">
                  <a:lumMod val="65000"/>
                  <a:lumOff val="35000"/>
                </a:schemeClr>
              </a:solidFill>
              <a:latin typeface="+mn-lt"/>
              <a:ea typeface="+mn-ea"/>
              <a:cs typeface="+mn-cs"/>
            </a:endParaRPr>
          </a:p>
        </p:txBody>
      </p:sp>
    </p:spTree>
    <p:extLst>
      <p:ext uri="{BB962C8B-B14F-4D97-AF65-F5344CB8AC3E}">
        <p14:creationId xmlns:p14="http://schemas.microsoft.com/office/powerpoint/2010/main" val="582332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FA0A1AD-DEE2-4598-8D3B-C1F65F315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a:extLst>
              <a:ext uri="{FF2B5EF4-FFF2-40B4-BE49-F238E27FC236}">
                <a16:creationId xmlns:a16="http://schemas.microsoft.com/office/drawing/2014/main" id="{B4EF78E3-9D27-4EB2-9661-235780CA7435}"/>
              </a:ext>
            </a:extLst>
          </p:cNvPr>
          <p:cNvSpPr>
            <a:spLocks noGrp="1"/>
          </p:cNvSpPr>
          <p:nvPr>
            <p:ph type="title"/>
          </p:nvPr>
        </p:nvSpPr>
        <p:spPr>
          <a:xfrm>
            <a:off x="473603" y="641063"/>
            <a:ext cx="3721075" cy="5572924"/>
          </a:xfrm>
        </p:spPr>
        <p:txBody>
          <a:bodyPr vert="horz" lIns="91440" tIns="45720" rIns="91440" bIns="45720" rtlCol="0" anchor="t">
            <a:normAutofit/>
          </a:bodyPr>
          <a:lstStyle/>
          <a:p>
            <a:r>
              <a:rPr lang="en-US" dirty="0"/>
              <a:t>Questions ?</a:t>
            </a:r>
          </a:p>
        </p:txBody>
      </p:sp>
      <p:sp>
        <p:nvSpPr>
          <p:cNvPr id="4" name="TextBox 3">
            <a:extLst>
              <a:ext uri="{FF2B5EF4-FFF2-40B4-BE49-F238E27FC236}">
                <a16:creationId xmlns:a16="http://schemas.microsoft.com/office/drawing/2014/main" id="{C4B5002A-6BFA-40C5-A69C-F07CAD15AFAD}"/>
              </a:ext>
            </a:extLst>
          </p:cNvPr>
          <p:cNvSpPr txBox="1"/>
          <p:nvPr/>
        </p:nvSpPr>
        <p:spPr>
          <a:xfrm>
            <a:off x="4705894" y="641064"/>
            <a:ext cx="6286571" cy="3458988"/>
          </a:xfrm>
          <a:prstGeom prst="rect">
            <a:avLst/>
          </a:prstGeom>
        </p:spPr>
        <p:txBody>
          <a:bodyPr vert="horz" lIns="91440" tIns="45720" rIns="91440" bIns="45720" rtlCol="0">
            <a:normAutofit/>
          </a:bodyPr>
          <a:lstStyle/>
          <a:p>
            <a:pPr indent="-182880" algn="ctr" defTabSz="914400">
              <a:spcAft>
                <a:spcPts val="600"/>
              </a:spcAft>
              <a:buClr>
                <a:schemeClr val="accent1"/>
              </a:buClr>
            </a:pPr>
            <a:r>
              <a:rPr lang="en-US" b="1" dirty="0">
                <a:hlinkClick r:id="rId3"/>
              </a:rPr>
              <a:t>www.marronlawyers.com</a:t>
            </a:r>
            <a:endParaRPr lang="en-US" b="1" dirty="0"/>
          </a:p>
          <a:p>
            <a:pPr marL="342900" indent="-182880" defTabSz="914400">
              <a:spcAft>
                <a:spcPts val="600"/>
              </a:spcAft>
              <a:buClr>
                <a:schemeClr val="accent1"/>
              </a:buClr>
              <a:buFont typeface="Arial" panose="020B0604020202020204" pitchFamily="34" charset="0"/>
              <a:buChar char="•"/>
            </a:pPr>
            <a:r>
              <a:rPr lang="en-US" dirty="0"/>
              <a:t>10 attorney misclassification team. Nationwide experience and wins on misclassification </a:t>
            </a:r>
          </a:p>
          <a:p>
            <a:pPr marL="342900" indent="-182880" defTabSz="914400">
              <a:spcAft>
                <a:spcPts val="600"/>
              </a:spcAft>
              <a:buClr>
                <a:schemeClr val="accent1"/>
              </a:buClr>
              <a:buFont typeface="Arial" panose="020B0604020202020204" pitchFamily="34" charset="0"/>
              <a:buChar char="•"/>
            </a:pPr>
            <a:r>
              <a:rPr lang="en-US" dirty="0"/>
              <a:t>Cases handled in CA, AZ, CO, TX, OR, MO, MI, FL, AL, TN, MN, NY, and HI</a:t>
            </a:r>
          </a:p>
          <a:p>
            <a:pPr marL="342900" indent="-182880" defTabSz="914400">
              <a:spcAft>
                <a:spcPts val="600"/>
              </a:spcAft>
              <a:buClr>
                <a:schemeClr val="accent1"/>
              </a:buClr>
              <a:buFont typeface="Arial" panose="020B0604020202020204" pitchFamily="34" charset="0"/>
              <a:buChar char="•"/>
            </a:pPr>
            <a:endParaRPr lang="en-US" dirty="0"/>
          </a:p>
          <a:p>
            <a:pPr marL="160020" defTabSz="914400">
              <a:spcAft>
                <a:spcPts val="600"/>
              </a:spcAft>
              <a:buClr>
                <a:schemeClr val="accent1"/>
              </a:buClr>
            </a:pPr>
            <a:endParaRPr lang="en-US" dirty="0"/>
          </a:p>
          <a:p>
            <a:pPr indent="-182880" defTabSz="914400">
              <a:spcAft>
                <a:spcPts val="600"/>
              </a:spcAft>
              <a:buClr>
                <a:schemeClr val="accent1"/>
              </a:buClr>
            </a:pPr>
            <a:r>
              <a:rPr lang="en-US" dirty="0"/>
              <a:t>Contact Paul Marron: </a:t>
            </a:r>
          </a:p>
          <a:p>
            <a:pPr indent="-182880" defTabSz="914400">
              <a:spcAft>
                <a:spcPts val="600"/>
              </a:spcAft>
              <a:buClr>
                <a:schemeClr val="accent1"/>
              </a:buClr>
            </a:pPr>
            <a:r>
              <a:rPr lang="en-US" b="1" dirty="0">
                <a:hlinkClick r:id="rId4"/>
              </a:rPr>
              <a:t>pmarron@marronlawyers.com</a:t>
            </a:r>
            <a:endParaRPr lang="en-US" b="1" dirty="0"/>
          </a:p>
          <a:p>
            <a:pPr indent="-182880" defTabSz="914400">
              <a:spcAft>
                <a:spcPts val="600"/>
              </a:spcAft>
              <a:buClr>
                <a:schemeClr val="accent1"/>
              </a:buClr>
            </a:pPr>
            <a:r>
              <a:rPr lang="en-US" dirty="0"/>
              <a:t>(562) 432-7422</a:t>
            </a:r>
          </a:p>
          <a:p>
            <a:pPr indent="-182880" defTabSz="914400">
              <a:spcAft>
                <a:spcPts val="600"/>
              </a:spcAft>
              <a:buClr>
                <a:schemeClr val="accent1"/>
              </a:buClr>
            </a:pPr>
            <a:endParaRPr lang="en-US" dirty="0"/>
          </a:p>
        </p:txBody>
      </p:sp>
      <p:sp>
        <p:nvSpPr>
          <p:cNvPr id="15" name="Rectangle 14">
            <a:extLst>
              <a:ext uri="{FF2B5EF4-FFF2-40B4-BE49-F238E27FC236}">
                <a16:creationId xmlns:a16="http://schemas.microsoft.com/office/drawing/2014/main" id="{0A2B9A7B-6323-4A7D-8C48-6FA9271CE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bject&#10;&#10;Description automatically generated">
            <a:extLst>
              <a:ext uri="{FF2B5EF4-FFF2-40B4-BE49-F238E27FC236}">
                <a16:creationId xmlns:a16="http://schemas.microsoft.com/office/drawing/2014/main" id="{ABAECE63-9687-4464-8113-38326BC608DE}"/>
              </a:ext>
            </a:extLst>
          </p:cNvPr>
          <p:cNvPicPr/>
          <p:nvPr/>
        </p:nvPicPr>
        <p:blipFill>
          <a:blip r:embed="rId5">
            <a:extLst>
              <a:ext uri="{28A0092B-C50C-407E-A947-70E740481C1C}">
                <a14:useLocalDpi xmlns:a14="http://schemas.microsoft.com/office/drawing/2010/main" val="0"/>
              </a:ext>
            </a:extLst>
          </a:blip>
          <a:stretch>
            <a:fillRect/>
          </a:stretch>
        </p:blipFill>
        <p:spPr>
          <a:xfrm>
            <a:off x="398958" y="4422711"/>
            <a:ext cx="10415416" cy="1955986"/>
          </a:xfrm>
          <a:prstGeom prst="rect">
            <a:avLst/>
          </a:prstGeom>
        </p:spPr>
      </p:pic>
      <p:sp>
        <p:nvSpPr>
          <p:cNvPr id="2" name="Slide Number Placeholder 1">
            <a:extLst>
              <a:ext uri="{FF2B5EF4-FFF2-40B4-BE49-F238E27FC236}">
                <a16:creationId xmlns:a16="http://schemas.microsoft.com/office/drawing/2014/main" id="{F54CEB2A-A418-4F17-879B-2D325CD5D0F6}"/>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defTabSz="914400">
              <a:lnSpc>
                <a:spcPct val="90000"/>
              </a:lnSpc>
              <a:spcAft>
                <a:spcPts val="600"/>
              </a:spcAft>
            </a:pPr>
            <a:fld id="{D57F1E4F-1CFF-5643-939E-217C01CDF565}" type="slidenum">
              <a:rPr lang="en-US" smtClean="0"/>
              <a:pPr defTabSz="914400">
                <a:lnSpc>
                  <a:spcPct val="90000"/>
                </a:lnSpc>
                <a:spcAft>
                  <a:spcPts val="600"/>
                </a:spcAft>
              </a:pPr>
              <a:t>37</a:t>
            </a:fld>
            <a:endParaRPr lang="en-US"/>
          </a:p>
        </p:txBody>
      </p:sp>
    </p:spTree>
    <p:extLst>
      <p:ext uri="{BB962C8B-B14F-4D97-AF65-F5344CB8AC3E}">
        <p14:creationId xmlns:p14="http://schemas.microsoft.com/office/powerpoint/2010/main" val="420205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1585684" y="735629"/>
            <a:ext cx="8164491" cy="1325562"/>
          </a:xfrm>
        </p:spPr>
        <p:txBody>
          <a:bodyPr>
            <a:normAutofit/>
          </a:bodyPr>
          <a:lstStyle/>
          <a:p>
            <a:pPr lvl="0"/>
            <a:r>
              <a:rPr lang="en-US" b="1" dirty="0"/>
              <a:t>Let’s Review: </a:t>
            </a:r>
            <a:br>
              <a:rPr lang="en-US" b="1" dirty="0"/>
            </a:br>
            <a:r>
              <a:rPr lang="en-US" b="1" dirty="0"/>
              <a:t>the </a:t>
            </a:r>
            <a:r>
              <a:rPr lang="en-US" b="1" i="1" dirty="0"/>
              <a:t>Dynamex</a:t>
            </a:r>
            <a:r>
              <a:rPr lang="en-US" b="1" dirty="0"/>
              <a:t> ABC Test </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1282420" y="2512638"/>
            <a:ext cx="8595360" cy="3524036"/>
          </a:xfrm>
        </p:spPr>
        <p:txBody>
          <a:bodyPr>
            <a:normAutofit/>
          </a:bodyPr>
          <a:lstStyle/>
          <a:p>
            <a:pPr lvl="2"/>
            <a:r>
              <a:rPr lang="en-US" sz="2800" b="1" dirty="0">
                <a:effectLst>
                  <a:outerShdw blurRad="38100" dist="38100" dir="2700000" algn="tl">
                    <a:srgbClr val="000000">
                      <a:alpha val="43137"/>
                    </a:srgbClr>
                  </a:outerShdw>
                </a:effectLst>
              </a:rPr>
              <a:t>In April of 2018, the California Supreme Court ushered in a new era for analyzing employee status and adopted t</a:t>
            </a:r>
            <a:r>
              <a:rPr lang="en-US" sz="2600" b="1" dirty="0">
                <a:effectLst>
                  <a:outerShdw blurRad="38100" dist="38100" dir="2700000" algn="tl">
                    <a:srgbClr val="000000">
                      <a:alpha val="43137"/>
                    </a:srgbClr>
                  </a:outerShdw>
                </a:effectLst>
              </a:rPr>
              <a:t>he ABC Test for wage order claims.</a:t>
            </a:r>
          </a:p>
          <a:p>
            <a:pPr lvl="2"/>
            <a:r>
              <a:rPr lang="en-US" sz="2600" b="1" dirty="0">
                <a:effectLst>
                  <a:outerShdw blurRad="38100" dist="38100" dir="2700000" algn="tl">
                    <a:srgbClr val="000000">
                      <a:alpha val="43137"/>
                    </a:srgbClr>
                  </a:outerShdw>
                </a:effectLst>
              </a:rPr>
              <a:t>The ABC Test partially supplants the old </a:t>
            </a:r>
            <a:r>
              <a:rPr lang="en-US" sz="2600" b="1" i="1" dirty="0" err="1">
                <a:effectLst>
                  <a:outerShdw blurRad="38100" dist="38100" dir="2700000" algn="tl">
                    <a:srgbClr val="000000">
                      <a:alpha val="43137"/>
                    </a:srgbClr>
                  </a:outerShdw>
                </a:effectLst>
              </a:rPr>
              <a:t>Borello</a:t>
            </a:r>
            <a:r>
              <a:rPr lang="en-US" sz="2600" b="1" dirty="0">
                <a:effectLst>
                  <a:outerShdw blurRad="38100" dist="38100" dir="2700000" algn="tl">
                    <a:srgbClr val="000000">
                      <a:alpha val="43137"/>
                    </a:srgbClr>
                  </a:outerShdw>
                </a:effectLst>
              </a:rPr>
              <a:t> multifactor Test.</a:t>
            </a:r>
          </a:p>
          <a:p>
            <a:pPr lvl="2"/>
            <a:r>
              <a:rPr lang="en-US" sz="2600" b="1" dirty="0">
                <a:effectLst>
                  <a:outerShdw blurRad="38100" dist="38100" dir="2700000" algn="tl">
                    <a:srgbClr val="000000">
                      <a:alpha val="43137"/>
                    </a:srgbClr>
                  </a:outerShdw>
                </a:effectLst>
              </a:rPr>
              <a:t>The ABC Test applies only to Wage Order Claims.</a:t>
            </a:r>
          </a:p>
          <a:p>
            <a:pPr lvl="1"/>
            <a:endParaRPr lang="en-US" sz="2800"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a:solidFill>
                  <a:schemeClr val="bg2"/>
                </a:solidFill>
                <a:cs typeface="Arial" panose="020B0604020202020204" pitchFamily="34" charset="0"/>
              </a:rPr>
              <a:pPr>
                <a:lnSpc>
                  <a:spcPct val="90000"/>
                </a:lnSpc>
                <a:spcAft>
                  <a:spcPts val="600"/>
                </a:spcAft>
              </a:pPr>
              <a:t>4</a:t>
            </a:fld>
            <a:endParaRPr lang="en-US" dirty="0">
              <a:solidFill>
                <a:schemeClr val="bg2"/>
              </a:solidFill>
              <a:cs typeface="Arial" panose="020B0604020202020204" pitchFamily="34" charset="0"/>
            </a:endParaRPr>
          </a:p>
        </p:txBody>
      </p:sp>
    </p:spTree>
    <p:extLst>
      <p:ext uri="{BB962C8B-B14F-4D97-AF65-F5344CB8AC3E}">
        <p14:creationId xmlns:p14="http://schemas.microsoft.com/office/powerpoint/2010/main" val="41044181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duotone>
              <a:prstClr val="black"/>
              <a:schemeClr val="tx2">
                <a:tint val="45000"/>
                <a:satMod val="400000"/>
              </a:schemeClr>
            </a:duotone>
            <a:extLst>
              <a:ext uri="{837473B0-CC2E-450A-ABE3-18F120FF3D39}">
                <a1611:picAttrSrcUrl xmlns:a1611="http://schemas.microsoft.com/office/drawing/2016/11/main" r:id="rId4"/>
              </a:ext>
            </a:extLst>
          </a:blip>
          <a:srcRect t="7707" b="7707"/>
          <a:stretch/>
        </p:blipFill>
        <p:spPr>
          <a:xfrm>
            <a:off x="20" y="10"/>
            <a:ext cx="12191980" cy="6857990"/>
          </a:xfrm>
          <a:prstGeom prst="rect">
            <a:avLst/>
          </a:prstGeom>
        </p:spPr>
      </p:pic>
      <p:sp>
        <p:nvSpPr>
          <p:cNvPr id="61" name="Rectangle 60">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3559481" y="68940"/>
            <a:ext cx="6784259" cy="768979"/>
          </a:xfrm>
        </p:spPr>
        <p:txBody>
          <a:bodyPr>
            <a:normAutofit/>
          </a:bodyPr>
          <a:lstStyle/>
          <a:p>
            <a:pPr lvl="0"/>
            <a:r>
              <a:rPr lang="en-US" b="1" dirty="0"/>
              <a:t>Out with the Old? </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3719162" y="837918"/>
            <a:ext cx="7413998" cy="5584915"/>
          </a:xfrm>
        </p:spPr>
        <p:txBody>
          <a:bodyPr>
            <a:normAutofit fontScale="77500" lnSpcReduction="20000"/>
          </a:bodyPr>
          <a:lstStyle/>
          <a:p>
            <a:pPr marL="0" indent="0">
              <a:buNone/>
            </a:pPr>
            <a:r>
              <a:rPr lang="en-US" sz="2300" b="1" dirty="0">
                <a:effectLst>
                  <a:outerShdw blurRad="38100" dist="38100" dir="2700000" algn="tl">
                    <a:srgbClr val="000000">
                      <a:alpha val="43137"/>
                    </a:srgbClr>
                  </a:outerShdw>
                </a:effectLst>
              </a:rPr>
              <a:t>The </a:t>
            </a:r>
            <a:r>
              <a:rPr lang="en-US" sz="2300" b="1" dirty="0" err="1">
                <a:effectLst>
                  <a:outerShdw blurRad="38100" dist="38100" dir="2700000" algn="tl">
                    <a:srgbClr val="000000">
                      <a:alpha val="43137"/>
                    </a:srgbClr>
                  </a:outerShdw>
                </a:effectLst>
              </a:rPr>
              <a:t>Borello</a:t>
            </a:r>
            <a:r>
              <a:rPr lang="en-US" sz="2300" b="1" dirty="0">
                <a:effectLst>
                  <a:outerShdw blurRad="38100" dist="38100" dir="2700000" algn="tl">
                    <a:srgbClr val="000000">
                      <a:alpha val="43137"/>
                    </a:srgbClr>
                  </a:outerShdw>
                </a:effectLst>
              </a:rPr>
              <a:t> Factors </a:t>
            </a:r>
          </a:p>
          <a:p>
            <a:pPr marL="0" indent="0">
              <a:buNone/>
            </a:pPr>
            <a:r>
              <a:rPr lang="en-US" b="1" dirty="0"/>
              <a:t>Control factor </a:t>
            </a:r>
          </a:p>
          <a:p>
            <a:r>
              <a:rPr lang="en-US" dirty="0"/>
              <a:t>Whether the principal had a right to control the manner and means by which the contractor accomplished work.</a:t>
            </a:r>
          </a:p>
          <a:p>
            <a:r>
              <a:rPr lang="en-US" dirty="0"/>
              <a:t>Retained control: Evidence of the right to exert control. e.g. Strong evidence for control exists where there is a right to discharge at will whether exercised or not. </a:t>
            </a:r>
          </a:p>
          <a:p>
            <a:r>
              <a:rPr lang="en-US" dirty="0"/>
              <a:t>Actual control: Operational controls exerted by managers but not contained in contracts, handbooks, manuals, etc. </a:t>
            </a:r>
          </a:p>
          <a:p>
            <a:pPr marL="0" indent="0">
              <a:buNone/>
            </a:pPr>
            <a:r>
              <a:rPr lang="en-US" b="1" dirty="0"/>
              <a:t>Secondary factors</a:t>
            </a:r>
          </a:p>
          <a:p>
            <a:pPr marL="342900" indent="-342900">
              <a:buFont typeface="+mj-lt"/>
              <a:buAutoNum type="arabicPeriod"/>
            </a:pPr>
            <a:r>
              <a:rPr lang="en-US" dirty="0"/>
              <a:t>Distinct occupation or business; </a:t>
            </a:r>
          </a:p>
          <a:p>
            <a:pPr marL="342900" indent="-342900">
              <a:buFont typeface="+mj-lt"/>
              <a:buAutoNum type="arabicPeriod"/>
            </a:pPr>
            <a:r>
              <a:rPr lang="en-US" dirty="0"/>
              <a:t>Supervision; </a:t>
            </a:r>
          </a:p>
          <a:p>
            <a:pPr marL="342900" indent="-342900">
              <a:buFont typeface="+mj-lt"/>
              <a:buAutoNum type="arabicPeriod"/>
            </a:pPr>
            <a:r>
              <a:rPr lang="en-US" dirty="0"/>
              <a:t>Skill; </a:t>
            </a:r>
          </a:p>
          <a:p>
            <a:pPr marL="342900" indent="-342900">
              <a:buFont typeface="+mj-lt"/>
              <a:buAutoNum type="arabicPeriod"/>
            </a:pPr>
            <a:r>
              <a:rPr lang="en-US" dirty="0"/>
              <a:t>Supplies the instrumentalities and tools; </a:t>
            </a:r>
          </a:p>
          <a:p>
            <a:pPr marL="342900" indent="-342900">
              <a:buFont typeface="+mj-lt"/>
              <a:buAutoNum type="arabicPeriod"/>
            </a:pPr>
            <a:r>
              <a:rPr lang="en-US" dirty="0"/>
              <a:t>Duration of services (long durations are indicia of employment); </a:t>
            </a:r>
          </a:p>
          <a:p>
            <a:pPr marL="342900" indent="-342900">
              <a:buFont typeface="+mj-lt"/>
              <a:buAutoNum type="arabicPeriod"/>
            </a:pPr>
            <a:r>
              <a:rPr lang="en-US" dirty="0"/>
              <a:t>Payment: whether by the time or by the job; </a:t>
            </a:r>
          </a:p>
          <a:p>
            <a:pPr marL="342900" indent="-342900">
              <a:buFont typeface="+mj-lt"/>
              <a:buAutoNum type="arabicPeriod"/>
            </a:pPr>
            <a:r>
              <a:rPr lang="en-US" dirty="0"/>
              <a:t>Part of the regular business of the principal; and </a:t>
            </a:r>
          </a:p>
          <a:p>
            <a:pPr marL="342900" indent="-342900">
              <a:buFont typeface="+mj-lt"/>
              <a:buAutoNum type="arabicPeriod"/>
            </a:pPr>
            <a:r>
              <a:rPr lang="en-US" dirty="0"/>
              <a:t>What the parties believe: Independent contractor vs. employee</a:t>
            </a:r>
            <a:r>
              <a:rPr lang="en-US" sz="1600" dirty="0"/>
              <a:t>. </a:t>
            </a:r>
          </a:p>
          <a:p>
            <a:pPr lvl="1"/>
            <a:endParaRPr lang="en-US" sz="500" b="1" dirty="0">
              <a:effectLst>
                <a:outerShdw blurRad="38100" dist="38100" dir="2700000" algn="tl">
                  <a:srgbClr val="000000">
                    <a:alpha val="43137"/>
                  </a:srgbClr>
                </a:outerShdw>
              </a:effectLst>
            </a:endParaRPr>
          </a:p>
        </p:txBody>
      </p:sp>
      <p:sp>
        <p:nvSpPr>
          <p:cNvPr id="63" name="Rectangle 62">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5</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416091939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3">
            <a:duotone>
              <a:prstClr val="black"/>
              <a:schemeClr val="tx2">
                <a:tint val="45000"/>
                <a:satMod val="400000"/>
              </a:schemeClr>
            </a:duotone>
            <a:extLst>
              <a:ext uri="{837473B0-CC2E-450A-ABE3-18F120FF3D39}">
                <a1611:picAttrSrcUrl xmlns:a1611="http://schemas.microsoft.com/office/drawing/2016/11/main" r:id="rId4"/>
              </a:ext>
            </a:extLst>
          </a:blip>
          <a:srcRect/>
          <a:stretch/>
        </p:blipFill>
        <p:spPr>
          <a:xfrm>
            <a:off x="-899140" y="10"/>
            <a:ext cx="12191980" cy="6857990"/>
          </a:xfrm>
          <a:prstGeom prst="rect">
            <a:avLst/>
          </a:prstGeom>
        </p:spPr>
      </p:pic>
      <p:sp>
        <p:nvSpPr>
          <p:cNvPr id="61" name="Rectangle 60">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37169" cy="6858000"/>
          </a:xfrm>
          <a:prstGeom prst="rect">
            <a:avLst/>
          </a:prstGeom>
          <a:solidFill>
            <a:schemeClr val="bg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4050889" y="365758"/>
            <a:ext cx="6784259" cy="1828800"/>
          </a:xfrm>
        </p:spPr>
        <p:txBody>
          <a:bodyPr>
            <a:normAutofit/>
          </a:bodyPr>
          <a:lstStyle/>
          <a:p>
            <a:pPr lvl="0"/>
            <a:r>
              <a:rPr lang="en-US" b="1" dirty="0"/>
              <a:t>In with the New! </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4050889" y="2324100"/>
            <a:ext cx="6784259" cy="3875087"/>
          </a:xfrm>
        </p:spPr>
        <p:txBody>
          <a:bodyPr>
            <a:normAutofit/>
          </a:bodyPr>
          <a:lstStyle/>
          <a:p>
            <a:pPr lvl="1"/>
            <a:r>
              <a:rPr lang="en-US" b="1" dirty="0">
                <a:effectLst>
                  <a:outerShdw blurRad="38100" dist="38100" dir="2700000" algn="tl">
                    <a:srgbClr val="000000">
                      <a:alpha val="43137"/>
                    </a:srgbClr>
                  </a:outerShdw>
                </a:effectLst>
              </a:rPr>
              <a:t>The ABC Test presumes all hired workers are employees unless </a:t>
            </a:r>
            <a:r>
              <a:rPr lang="en-US" b="1" u="sng" dirty="0">
                <a:effectLst>
                  <a:outerShdw blurRad="38100" dist="38100" dir="2700000" algn="tl">
                    <a:srgbClr val="000000">
                      <a:alpha val="43137"/>
                    </a:srgbClr>
                  </a:outerShdw>
                </a:effectLst>
              </a:rPr>
              <a:t>hiring entity</a:t>
            </a:r>
            <a:r>
              <a:rPr lang="en-US" b="1" dirty="0">
                <a:effectLst>
                  <a:outerShdw blurRad="38100" dist="38100" dir="2700000" algn="tl">
                    <a:srgbClr val="000000">
                      <a:alpha val="43137"/>
                    </a:srgbClr>
                  </a:outerShdw>
                </a:effectLst>
              </a:rPr>
              <a:t> can prove that the worker:</a:t>
            </a:r>
          </a:p>
          <a:p>
            <a:pPr marL="914400" lvl="1" indent="-457200">
              <a:buFont typeface="+mj-lt"/>
              <a:buAutoNum type="alphaUcPeriod"/>
            </a:pPr>
            <a:r>
              <a:rPr lang="en-US" b="1" dirty="0">
                <a:effectLst>
                  <a:outerShdw blurRad="38100" dist="38100" dir="2700000" algn="tl">
                    <a:srgbClr val="000000">
                      <a:alpha val="43137"/>
                    </a:srgbClr>
                  </a:outerShdw>
                </a:effectLst>
              </a:rPr>
              <a:t>Is free from control and direction from the hiring entity;</a:t>
            </a:r>
          </a:p>
          <a:p>
            <a:pPr marL="914400" lvl="1" indent="-457200">
              <a:buFont typeface="+mj-lt"/>
              <a:buAutoNum type="alphaUcPeriod"/>
            </a:pPr>
            <a:r>
              <a:rPr lang="en-US" b="1" dirty="0">
                <a:effectLst>
                  <a:outerShdw blurRad="38100" dist="38100" dir="2700000" algn="tl">
                    <a:srgbClr val="000000">
                      <a:alpha val="43137"/>
                    </a:srgbClr>
                  </a:outerShdw>
                </a:effectLst>
              </a:rPr>
              <a:t>Performs work that is outside the usual course of the hiring entity’s business; and</a:t>
            </a:r>
          </a:p>
          <a:p>
            <a:pPr marL="914400" lvl="1" indent="-457200">
              <a:buFont typeface="+mj-lt"/>
              <a:buAutoNum type="alphaUcPeriod"/>
            </a:pPr>
            <a:r>
              <a:rPr lang="en-US" b="1" dirty="0">
                <a:effectLst>
                  <a:outerShdw blurRad="38100" dist="38100" dir="2700000" algn="tl">
                    <a:srgbClr val="000000">
                      <a:alpha val="43137"/>
                    </a:srgbClr>
                  </a:outerShdw>
                </a:effectLst>
              </a:rPr>
              <a:t>Engaged in an independently established trade, occupation or business doing the same type of work as performed for the hiring entity.</a:t>
            </a:r>
          </a:p>
          <a:p>
            <a:pPr marL="914400" lvl="1" indent="-457200">
              <a:buFont typeface="+mj-lt"/>
              <a:buAutoNum type="alphaUcPeriod"/>
            </a:pPr>
            <a:endParaRPr lang="en-US" b="1" dirty="0">
              <a:effectLst>
                <a:outerShdw blurRad="38100" dist="38100" dir="2700000" algn="tl">
                  <a:srgbClr val="000000">
                    <a:alpha val="43137"/>
                  </a:srgbClr>
                </a:outerShdw>
              </a:effectLst>
            </a:endParaRPr>
          </a:p>
          <a:p>
            <a:pPr marL="457200" lvl="1" indent="0">
              <a:buNone/>
            </a:pPr>
            <a:r>
              <a:rPr lang="en-US" b="1" dirty="0">
                <a:effectLst>
                  <a:outerShdw blurRad="38100" dist="38100" dir="2700000" algn="tl">
                    <a:srgbClr val="000000">
                      <a:alpha val="43137"/>
                    </a:srgbClr>
                  </a:outerShdw>
                </a:effectLst>
              </a:rPr>
              <a:t>ALL THREE MUST BE SATISFIED</a:t>
            </a: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a:p>
            <a:pPr lvl="1"/>
            <a:endParaRPr lang="en-US" b="1" dirty="0">
              <a:effectLst>
                <a:outerShdw blurRad="38100" dist="38100" dir="2700000" algn="tl">
                  <a:srgbClr val="000000">
                    <a:alpha val="43137"/>
                  </a:srgbClr>
                </a:outerShdw>
              </a:effectLst>
            </a:endParaRPr>
          </a:p>
        </p:txBody>
      </p:sp>
      <p:sp>
        <p:nvSpPr>
          <p:cNvPr id="63" name="Rectangle 62">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bg2">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11292840" y="6172200"/>
            <a:ext cx="914400" cy="593725"/>
          </a:xfrm>
        </p:spPr>
        <p:txBody>
          <a:bodyPr>
            <a:normAutofit/>
          </a:bodyPr>
          <a:lstStyle/>
          <a:p>
            <a:pPr>
              <a:lnSpc>
                <a:spcPct val="90000"/>
              </a:lnSpc>
              <a:spcAft>
                <a:spcPts val="600"/>
              </a:spcAft>
            </a:pPr>
            <a:fld id="{D57F1E4F-1CFF-5643-939E-217C01CDF565}" type="slidenum">
              <a:rPr lang="en-US">
                <a:solidFill>
                  <a:srgbClr val="46464A">
                    <a:lumMod val="60000"/>
                    <a:lumOff val="40000"/>
                  </a:srgbClr>
                </a:solidFill>
                <a:latin typeface="+mj-lt"/>
                <a:cs typeface="Arial" panose="020B0604020202020204" pitchFamily="34" charset="0"/>
              </a:rPr>
              <a:pPr>
                <a:lnSpc>
                  <a:spcPct val="90000"/>
                </a:lnSpc>
                <a:spcAft>
                  <a:spcPts val="600"/>
                </a:spcAft>
              </a:pPr>
              <a:t>6</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360893183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t="5813" b="9918"/>
          <a:stretch/>
        </p:blipFill>
        <p:spPr>
          <a:xfrm>
            <a:off x="2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819808" y="835572"/>
            <a:ext cx="10683215" cy="604479"/>
          </a:xfrm>
          <a:noFill/>
          <a:effectLst>
            <a:glow rad="127000">
              <a:schemeClr val="accent2"/>
            </a:glow>
            <a:outerShdw blurRad="50800" dist="38100" algn="l" rotWithShape="0">
              <a:schemeClr val="bg1">
                <a:alpha val="40000"/>
              </a:schemeClr>
            </a:outerShdw>
          </a:effectLst>
        </p:spPr>
        <p:txBody>
          <a:bodyPr>
            <a:normAutofit fontScale="90000"/>
          </a:bodyPr>
          <a:lstStyle/>
          <a:p>
            <a:pPr lvl="0"/>
            <a:r>
              <a:rPr lang="en-US" b="1" dirty="0">
                <a:solidFill>
                  <a:schemeClr val="bg1"/>
                </a:solidFill>
              </a:rPr>
              <a:t>What </a:t>
            </a:r>
            <a:r>
              <a:rPr lang="en-US" b="1" i="1" dirty="0">
                <a:solidFill>
                  <a:schemeClr val="bg1"/>
                </a:solidFill>
              </a:rPr>
              <a:t>Dynamex</a:t>
            </a:r>
            <a:r>
              <a:rPr lang="en-US" b="1" dirty="0">
                <a:solidFill>
                  <a:schemeClr val="bg1"/>
                </a:solidFill>
              </a:rPr>
              <a:t> Does Not Do: </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630621" y="1440051"/>
            <a:ext cx="11024804" cy="4292088"/>
          </a:xfrm>
          <a:noFill/>
          <a:effectLst>
            <a:glow rad="127000">
              <a:schemeClr val="accent2"/>
            </a:glow>
            <a:outerShdw blurRad="50800" dist="38100" algn="l" rotWithShape="0">
              <a:prstClr val="black">
                <a:alpha val="40000"/>
              </a:prstClr>
            </a:outerShdw>
          </a:effectLst>
        </p:spPr>
        <p:txBody>
          <a:bodyPr>
            <a:noAutofit/>
          </a:bodyPr>
          <a:lstStyle/>
          <a:p>
            <a:pPr lvl="1"/>
            <a:r>
              <a:rPr lang="en-US" sz="3200" b="1" dirty="0">
                <a:solidFill>
                  <a:schemeClr val="bg1"/>
                </a:solidFill>
                <a:effectLst>
                  <a:outerShdw blurRad="38100" dist="38100" dir="2700000" algn="tl">
                    <a:srgbClr val="000000">
                      <a:alpha val="43137"/>
                    </a:srgbClr>
                  </a:outerShdw>
                </a:effectLst>
              </a:rPr>
              <a:t>The ABC Test applies only to Wage Orders</a:t>
            </a:r>
          </a:p>
          <a:p>
            <a:pPr lvl="1"/>
            <a:r>
              <a:rPr lang="en-US" sz="3200" b="1" dirty="0">
                <a:solidFill>
                  <a:schemeClr val="bg1"/>
                </a:solidFill>
                <a:effectLst>
                  <a:outerShdw blurRad="38100" dist="38100" dir="2700000" algn="tl">
                    <a:srgbClr val="000000">
                      <a:alpha val="43137"/>
                    </a:srgbClr>
                  </a:outerShdw>
                </a:effectLst>
              </a:rPr>
              <a:t>The ABC Test does not (currently) apply to labor code claims for:</a:t>
            </a:r>
          </a:p>
          <a:p>
            <a:pPr lvl="2"/>
            <a:r>
              <a:rPr lang="en-US" sz="3000" b="1" dirty="0">
                <a:solidFill>
                  <a:schemeClr val="bg1"/>
                </a:solidFill>
                <a:effectLst>
                  <a:outerShdw blurRad="38100" dist="38100" dir="2700000" algn="tl">
                    <a:srgbClr val="000000">
                      <a:alpha val="43137"/>
                    </a:srgbClr>
                  </a:outerShdw>
                </a:effectLst>
              </a:rPr>
              <a:t>Unreimbursed Business Expenses (e.g., fuel, insurance, maintenance, etc.);</a:t>
            </a:r>
          </a:p>
          <a:p>
            <a:pPr lvl="2"/>
            <a:r>
              <a:rPr lang="en-US" sz="3000" b="1" dirty="0">
                <a:solidFill>
                  <a:schemeClr val="bg1"/>
                </a:solidFill>
                <a:effectLst>
                  <a:outerShdw blurRad="38100" dist="38100" dir="2700000" algn="tl">
                    <a:srgbClr val="000000">
                      <a:alpha val="43137"/>
                    </a:srgbClr>
                  </a:outerShdw>
                </a:effectLst>
              </a:rPr>
              <a:t>Unlawful deductions (e.g., Occ Acc insurance);</a:t>
            </a:r>
          </a:p>
          <a:p>
            <a:pPr lvl="2"/>
            <a:r>
              <a:rPr lang="en-US" sz="3000" b="1" dirty="0">
                <a:solidFill>
                  <a:schemeClr val="bg1"/>
                </a:solidFill>
                <a:effectLst>
                  <a:outerShdw blurRad="38100" dist="38100" dir="2700000" algn="tl">
                    <a:srgbClr val="000000">
                      <a:alpha val="43137"/>
                    </a:srgbClr>
                  </a:outerShdw>
                </a:effectLst>
              </a:rPr>
              <a:t>Uncompensated meal and rest breaks. </a:t>
            </a:r>
          </a:p>
          <a:p>
            <a:pPr lvl="1"/>
            <a:r>
              <a:rPr lang="en-US" sz="3400" b="1" dirty="0">
                <a:solidFill>
                  <a:schemeClr val="bg1"/>
                </a:solidFill>
                <a:effectLst>
                  <a:outerShdw blurRad="38100" dist="38100" dir="2700000" algn="tl">
                    <a:srgbClr val="000000">
                      <a:alpha val="43137"/>
                    </a:srgbClr>
                  </a:outerShdw>
                </a:effectLst>
              </a:rPr>
              <a:t>There are competing bills in the legislature to make </a:t>
            </a:r>
            <a:r>
              <a:rPr lang="en-US" sz="3400" b="1" i="1" dirty="0">
                <a:solidFill>
                  <a:schemeClr val="bg1"/>
                </a:solidFill>
                <a:effectLst>
                  <a:outerShdw blurRad="38100" dist="38100" dir="2700000" algn="tl">
                    <a:srgbClr val="000000">
                      <a:alpha val="43137"/>
                    </a:srgbClr>
                  </a:outerShdw>
                </a:effectLst>
              </a:rPr>
              <a:t>Dynamex</a:t>
            </a:r>
            <a:r>
              <a:rPr lang="en-US" sz="3400" b="1" dirty="0">
                <a:solidFill>
                  <a:schemeClr val="bg1"/>
                </a:solidFill>
                <a:effectLst>
                  <a:outerShdw blurRad="38100" dist="38100" dir="2700000" algn="tl">
                    <a:srgbClr val="000000">
                      <a:alpha val="43137"/>
                    </a:srgbClr>
                  </a:outerShdw>
                </a:effectLst>
              </a:rPr>
              <a:t> the standard for all labor claims and to overturn the decision.</a:t>
            </a:r>
          </a:p>
          <a:p>
            <a:pPr lvl="1"/>
            <a:endParaRPr lang="en-US" sz="3200" b="1" dirty="0">
              <a:solidFill>
                <a:schemeClr val="bg1"/>
              </a:solidFill>
              <a:effectLst>
                <a:outerShdw blurRad="38100" dist="38100" dir="2700000" algn="tl">
                  <a:srgbClr val="000000">
                    <a:alpha val="43137"/>
                  </a:srgbClr>
                </a:outerShdw>
              </a:effectLst>
            </a:endParaRPr>
          </a:p>
          <a:p>
            <a:pPr lvl="1"/>
            <a:endParaRPr lang="en-US" sz="3200" b="1"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8693398" y="7172190"/>
            <a:ext cx="551167" cy="365125"/>
          </a:xfrm>
        </p:spPr>
        <p:txBody>
          <a:bodyPr>
            <a:normAutofit/>
          </a:bodyPr>
          <a:lstStyle/>
          <a:p>
            <a:pPr>
              <a:spcAft>
                <a:spcPts val="600"/>
              </a:spcAft>
            </a:pPr>
            <a:fld id="{D57F1E4F-1CFF-5643-939E-217C01CDF565}" type="slidenum">
              <a:rPr lang="en-US" sz="1600" smtClean="0">
                <a:solidFill>
                  <a:schemeClr val="bg1"/>
                </a:solidFill>
                <a:latin typeface="Arial" panose="020B0604020202020204" pitchFamily="34" charset="0"/>
                <a:cs typeface="Arial" panose="020B0604020202020204" pitchFamily="34" charset="0"/>
              </a:rPr>
              <a:pPr>
                <a:spcAft>
                  <a:spcPts val="600"/>
                </a:spcAft>
              </a:pPr>
              <a:t>7</a:t>
            </a:fld>
            <a:endParaRPr lang="en-US" sz="1600" dirty="0">
              <a:solidFill>
                <a:schemeClr val="bg1"/>
              </a:solidFill>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2C489794-0737-456B-A9D5-592584563D42}"/>
              </a:ext>
            </a:extLst>
          </p:cNvPr>
          <p:cNvSpPr txBox="1">
            <a:spLocks/>
          </p:cNvSpPr>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rgbClr val="46464A">
                    <a:lumMod val="60000"/>
                    <a:lumOff val="40000"/>
                  </a:srgbClr>
                </a:solidFill>
                <a:latin typeface="+mj-lt"/>
                <a:cs typeface="Arial" panose="020B0604020202020204" pitchFamily="34" charset="0"/>
              </a:rPr>
              <a:pPr>
                <a:lnSpc>
                  <a:spcPct val="90000"/>
                </a:lnSpc>
                <a:spcAft>
                  <a:spcPts val="600"/>
                </a:spcAft>
              </a:pPr>
              <a:t>7</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2625281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t="5813" b="9918"/>
          <a:stretch/>
        </p:blipFill>
        <p:spPr>
          <a:xfrm>
            <a:off x="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630621" y="453137"/>
            <a:ext cx="10683215" cy="604479"/>
          </a:xfrm>
          <a:noFill/>
          <a:effectLst>
            <a:glow rad="127000">
              <a:schemeClr val="accent2"/>
            </a:glow>
            <a:outerShdw blurRad="50800" dist="38100" algn="l" rotWithShape="0">
              <a:schemeClr val="bg1">
                <a:alpha val="40000"/>
              </a:schemeClr>
            </a:outerShdw>
          </a:effectLst>
        </p:spPr>
        <p:txBody>
          <a:bodyPr>
            <a:normAutofit fontScale="90000"/>
          </a:bodyPr>
          <a:lstStyle/>
          <a:p>
            <a:pPr lvl="0"/>
            <a:r>
              <a:rPr lang="en-US" b="1" dirty="0">
                <a:solidFill>
                  <a:schemeClr val="bg1"/>
                </a:solidFill>
              </a:rPr>
              <a:t>Part B is of highest concern:</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630621" y="1440051"/>
            <a:ext cx="11024804" cy="4292088"/>
          </a:xfrm>
          <a:noFill/>
          <a:effectLst>
            <a:glow rad="127000">
              <a:schemeClr val="accent2"/>
            </a:glow>
            <a:outerShdw blurRad="50800" dist="38100" algn="l" rotWithShape="0">
              <a:prstClr val="black">
                <a:alpha val="40000"/>
              </a:prstClr>
            </a:outerShdw>
          </a:effectLst>
        </p:spPr>
        <p:txBody>
          <a:bodyPr>
            <a:noAutofit/>
          </a:bodyPr>
          <a:lstStyle/>
          <a:p>
            <a:pPr lvl="1"/>
            <a:r>
              <a:rPr lang="en-US" sz="2400" b="1" dirty="0">
                <a:solidFill>
                  <a:schemeClr val="bg1"/>
                </a:solidFill>
                <a:effectLst>
                  <a:outerShdw blurRad="38100" dist="38100" dir="2700000" algn="tl">
                    <a:srgbClr val="000000">
                      <a:alpha val="43137"/>
                    </a:srgbClr>
                  </a:outerShdw>
                </a:effectLst>
              </a:rPr>
              <a:t>The worker’s job is independent, separate, and distinct from the hiring entity’s business</a:t>
            </a:r>
          </a:p>
          <a:p>
            <a:pPr lvl="1"/>
            <a:endParaRPr lang="en-US" sz="2400" b="1" dirty="0">
              <a:solidFill>
                <a:schemeClr val="bg1"/>
              </a:solidFill>
              <a:effectLst>
                <a:outerShdw blurRad="38100" dist="38100" dir="2700000" algn="tl">
                  <a:srgbClr val="000000">
                    <a:alpha val="43137"/>
                  </a:srgbClr>
                </a:outerShdw>
              </a:effectLst>
            </a:endParaRPr>
          </a:p>
          <a:p>
            <a:pPr lvl="1"/>
            <a:r>
              <a:rPr lang="en-US" sz="2400" b="1" dirty="0">
                <a:solidFill>
                  <a:schemeClr val="bg1"/>
                </a:solidFill>
                <a:effectLst>
                  <a:outerShdw blurRad="38100" dist="38100" dir="2700000" algn="tl">
                    <a:srgbClr val="000000">
                      <a:alpha val="43137"/>
                    </a:srgbClr>
                  </a:outerShdw>
                </a:effectLst>
              </a:rPr>
              <a:t>Examples given by Dynamex Court: outside plumber or electrician hired by retail store is a distinct independent contractor</a:t>
            </a:r>
          </a:p>
          <a:p>
            <a:pPr lvl="1"/>
            <a:endParaRPr lang="en-US" sz="2400" b="1" dirty="0">
              <a:solidFill>
                <a:schemeClr val="bg1"/>
              </a:solidFill>
              <a:effectLst>
                <a:outerShdw blurRad="38100" dist="38100" dir="2700000" algn="tl">
                  <a:srgbClr val="000000">
                    <a:alpha val="43137"/>
                  </a:srgbClr>
                </a:outerShdw>
              </a:effectLst>
            </a:endParaRPr>
          </a:p>
          <a:p>
            <a:pPr lvl="1"/>
            <a:r>
              <a:rPr lang="en-US" sz="2400" b="1" dirty="0">
                <a:solidFill>
                  <a:schemeClr val="bg1"/>
                </a:solidFill>
                <a:effectLst>
                  <a:outerShdw blurRad="38100" dist="38100" dir="2700000" algn="tl">
                    <a:srgbClr val="000000">
                      <a:alpha val="43137"/>
                    </a:srgbClr>
                  </a:outerShdw>
                </a:effectLst>
              </a:rPr>
              <a:t>Distinct means routinely hired my multiple companies, not a single principal company</a:t>
            </a:r>
          </a:p>
          <a:p>
            <a:pPr lvl="1"/>
            <a:endParaRPr lang="en-US" sz="2400" b="1" dirty="0">
              <a:solidFill>
                <a:schemeClr val="bg1"/>
              </a:solidFill>
              <a:effectLst>
                <a:outerShdw blurRad="38100" dist="38100" dir="2700000" algn="tl">
                  <a:srgbClr val="000000">
                    <a:alpha val="43137"/>
                  </a:srgbClr>
                </a:outerShdw>
              </a:effectLst>
            </a:endParaRPr>
          </a:p>
          <a:p>
            <a:pPr lvl="1"/>
            <a:r>
              <a:rPr lang="en-US" sz="2400" b="1" dirty="0">
                <a:solidFill>
                  <a:schemeClr val="bg1"/>
                </a:solidFill>
                <a:effectLst>
                  <a:outerShdw blurRad="38100" dist="38100" dir="2700000" algn="tl">
                    <a:srgbClr val="000000">
                      <a:alpha val="43137"/>
                    </a:srgbClr>
                  </a:outerShdw>
                </a:effectLst>
              </a:rPr>
              <a:t>Distinct means not an integral part of principal company’s business or services </a:t>
            </a:r>
          </a:p>
          <a:p>
            <a:pPr lvl="1"/>
            <a:endParaRPr lang="en-US" sz="3200" b="1" dirty="0">
              <a:solidFill>
                <a:schemeClr val="bg1"/>
              </a:solidFill>
              <a:effectLst>
                <a:outerShdw blurRad="38100" dist="38100" dir="2700000" algn="tl">
                  <a:srgbClr val="000000">
                    <a:alpha val="43137"/>
                  </a:srgbClr>
                </a:outerShdw>
              </a:effectLst>
            </a:endParaRPr>
          </a:p>
          <a:p>
            <a:pPr lvl="1"/>
            <a:endParaRPr lang="en-US" sz="3200" b="1" dirty="0">
              <a:solidFill>
                <a:schemeClr val="bg1"/>
              </a:solidFill>
              <a:effectLst>
                <a:outerShdw blurRad="38100" dist="38100" dir="2700000" algn="tl">
                  <a:srgbClr val="000000">
                    <a:alpha val="43137"/>
                  </a:srgbClr>
                </a:outerShdw>
              </a:effectLst>
            </a:endParaRPr>
          </a:p>
          <a:p>
            <a:pPr lvl="1"/>
            <a:endParaRPr lang="en-US" sz="3200" b="1" dirty="0">
              <a:solidFill>
                <a:schemeClr val="bg1"/>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B26BA020-90CF-453E-9F6F-E16F5999863F}"/>
              </a:ext>
            </a:extLst>
          </p:cNvPr>
          <p:cNvSpPr>
            <a:spLocks noGrp="1"/>
          </p:cNvSpPr>
          <p:nvPr>
            <p:ph type="sldNum" sz="quarter" idx="12"/>
          </p:nvPr>
        </p:nvSpPr>
        <p:spPr>
          <a:xfrm>
            <a:off x="8440010" y="6807065"/>
            <a:ext cx="551167" cy="365125"/>
          </a:xfrm>
        </p:spPr>
        <p:txBody>
          <a:bodyPr>
            <a:normAutofit/>
          </a:bodyPr>
          <a:lstStyle/>
          <a:p>
            <a:pPr>
              <a:spcAft>
                <a:spcPts val="600"/>
              </a:spcAft>
            </a:pPr>
            <a:fld id="{D57F1E4F-1CFF-5643-939E-217C01CDF565}" type="slidenum">
              <a:rPr lang="en-US" sz="1600" smtClean="0">
                <a:solidFill>
                  <a:schemeClr val="bg1"/>
                </a:solidFill>
                <a:latin typeface="Arial" panose="020B0604020202020204" pitchFamily="34" charset="0"/>
                <a:cs typeface="Arial" panose="020B0604020202020204" pitchFamily="34" charset="0"/>
              </a:rPr>
              <a:pPr>
                <a:spcAft>
                  <a:spcPts val="600"/>
                </a:spcAft>
              </a:pPr>
              <a:t>8</a:t>
            </a:fld>
            <a:endParaRPr lang="en-US" sz="1600" dirty="0">
              <a:solidFill>
                <a:schemeClr val="bg1"/>
              </a:solidFill>
              <a:latin typeface="Arial" panose="020B0604020202020204" pitchFamily="34" charset="0"/>
              <a:cs typeface="Arial" panose="020B0604020202020204" pitchFamily="34" charset="0"/>
            </a:endParaRPr>
          </a:p>
        </p:txBody>
      </p:sp>
      <p:sp>
        <p:nvSpPr>
          <p:cNvPr id="6" name="Slide Number Placeholder 3">
            <a:extLst>
              <a:ext uri="{FF2B5EF4-FFF2-40B4-BE49-F238E27FC236}">
                <a16:creationId xmlns:a16="http://schemas.microsoft.com/office/drawing/2014/main" id="{BAE313F5-2B5C-4864-8F25-7B29FB2649B0}"/>
              </a:ext>
            </a:extLst>
          </p:cNvPr>
          <p:cNvSpPr txBox="1">
            <a:spLocks/>
          </p:cNvSpPr>
          <p:nvPr/>
        </p:nvSpPr>
        <p:spPr>
          <a:xfrm>
            <a:off x="8208657" y="7114532"/>
            <a:ext cx="551167" cy="3651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57F1E4F-1CFF-5643-939E-217C01CDF565}" type="slidenum">
              <a:rPr lang="en-US" sz="1600" smtClean="0">
                <a:solidFill>
                  <a:schemeClr val="bg1"/>
                </a:solidFill>
                <a:latin typeface="Arial" panose="020B0604020202020204" pitchFamily="34" charset="0"/>
                <a:cs typeface="Arial" panose="020B0604020202020204" pitchFamily="34" charset="0"/>
              </a:rPr>
              <a:pPr>
                <a:spcAft>
                  <a:spcPts val="600"/>
                </a:spcAft>
              </a:pPr>
              <a:t>8</a:t>
            </a:fld>
            <a:endParaRPr lang="en-US" sz="16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F97CEF6-98BC-4255-8D18-6D1E14E92574}"/>
              </a:ext>
            </a:extLst>
          </p:cNvPr>
          <p:cNvPicPr>
            <a:picLocks noChangeAspect="1"/>
          </p:cNvPicPr>
          <p:nvPr/>
        </p:nvPicPr>
        <p:blipFill>
          <a:blip r:embed="rId6"/>
          <a:stretch>
            <a:fillRect/>
          </a:stretch>
        </p:blipFill>
        <p:spPr>
          <a:xfrm>
            <a:off x="5821656" y="3212573"/>
            <a:ext cx="548688" cy="432854"/>
          </a:xfrm>
          <a:prstGeom prst="rect">
            <a:avLst/>
          </a:prstGeom>
        </p:spPr>
      </p:pic>
      <p:sp>
        <p:nvSpPr>
          <p:cNvPr id="9" name="Slide Number Placeholder 3">
            <a:extLst>
              <a:ext uri="{FF2B5EF4-FFF2-40B4-BE49-F238E27FC236}">
                <a16:creationId xmlns:a16="http://schemas.microsoft.com/office/drawing/2014/main" id="{4AFB8FED-DF92-40B6-9AC0-938D9EED4EA1}"/>
              </a:ext>
            </a:extLst>
          </p:cNvPr>
          <p:cNvSpPr txBox="1">
            <a:spLocks/>
          </p:cNvSpPr>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rgbClr val="46464A">
                    <a:lumMod val="60000"/>
                    <a:lumOff val="40000"/>
                  </a:srgbClr>
                </a:solidFill>
                <a:latin typeface="+mj-lt"/>
                <a:cs typeface="Arial" panose="020B0604020202020204" pitchFamily="34" charset="0"/>
              </a:rPr>
              <a:pPr>
                <a:lnSpc>
                  <a:spcPct val="90000"/>
                </a:lnSpc>
                <a:spcAft>
                  <a:spcPts val="600"/>
                </a:spcAft>
              </a:pPr>
              <a:t>8</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3820256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pic>
        <p:nvPicPr>
          <p:cNvPr id="55" name="Content Placeholder 5">
            <a:extLst>
              <a:ext uri="{FF2B5EF4-FFF2-40B4-BE49-F238E27FC236}">
                <a16:creationId xmlns:a16="http://schemas.microsoft.com/office/drawing/2014/main" id="{A8EA5D03-D275-490B-A9C2-23E5827EEDC9}"/>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sharpenSoften amount="-6000"/>
                    </a14:imgEffect>
                    <a14:imgEffect>
                      <a14:colorTemperature colorTemp="5469"/>
                    </a14:imgEffect>
                    <a14:imgEffect>
                      <a14:saturation sat="44000"/>
                    </a14:imgEffect>
                    <a14:imgEffect>
                      <a14:brightnessContrast bright="-20000" contrast="-30000"/>
                    </a14:imgEffect>
                  </a14:imgLayer>
                </a14:imgProps>
              </a:ext>
            </a:extLst>
          </a:blip>
          <a:srcRect t="5813" b="9918"/>
          <a:stretch/>
        </p:blipFill>
        <p:spPr>
          <a:xfrm>
            <a:off x="20" y="0"/>
            <a:ext cx="12191980" cy="6857990"/>
          </a:xfrm>
          <a:prstGeom prst="rect">
            <a:avLst/>
          </a:prstGeom>
        </p:spPr>
      </p:pic>
      <p:sp>
        <p:nvSpPr>
          <p:cNvPr id="2" name="Title 1">
            <a:extLst>
              <a:ext uri="{FF2B5EF4-FFF2-40B4-BE49-F238E27FC236}">
                <a16:creationId xmlns:a16="http://schemas.microsoft.com/office/drawing/2014/main" id="{9F8497C1-3FB2-4CA7-ACD4-D7B282A49D90}"/>
              </a:ext>
            </a:extLst>
          </p:cNvPr>
          <p:cNvSpPr>
            <a:spLocks noGrp="1"/>
          </p:cNvSpPr>
          <p:nvPr>
            <p:ph type="title"/>
          </p:nvPr>
        </p:nvSpPr>
        <p:spPr>
          <a:xfrm>
            <a:off x="819808" y="835572"/>
            <a:ext cx="10683215" cy="604479"/>
          </a:xfrm>
          <a:noFill/>
          <a:effectLst>
            <a:glow rad="127000">
              <a:schemeClr val="accent2"/>
            </a:glow>
            <a:outerShdw blurRad="50800" dist="38100" algn="l" rotWithShape="0">
              <a:schemeClr val="bg1">
                <a:alpha val="40000"/>
              </a:schemeClr>
            </a:outerShdw>
          </a:effectLst>
        </p:spPr>
        <p:txBody>
          <a:bodyPr>
            <a:normAutofit/>
          </a:bodyPr>
          <a:lstStyle/>
          <a:p>
            <a:pPr lvl="0"/>
            <a:r>
              <a:rPr lang="en-US" sz="3600" b="1" dirty="0">
                <a:solidFill>
                  <a:schemeClr val="bg1"/>
                </a:solidFill>
              </a:rPr>
              <a:t>Part C Requires Indicia of Self-Employment</a:t>
            </a:r>
          </a:p>
        </p:txBody>
      </p:sp>
      <p:sp>
        <p:nvSpPr>
          <p:cNvPr id="56" name="Content Placeholder 10">
            <a:extLst>
              <a:ext uri="{FF2B5EF4-FFF2-40B4-BE49-F238E27FC236}">
                <a16:creationId xmlns:a16="http://schemas.microsoft.com/office/drawing/2014/main" id="{6549A070-BCEE-414D-9538-302589967E77}"/>
              </a:ext>
            </a:extLst>
          </p:cNvPr>
          <p:cNvSpPr>
            <a:spLocks noGrp="1"/>
          </p:cNvSpPr>
          <p:nvPr>
            <p:ph idx="1"/>
          </p:nvPr>
        </p:nvSpPr>
        <p:spPr>
          <a:xfrm>
            <a:off x="630621" y="1747519"/>
            <a:ext cx="11024804" cy="3984619"/>
          </a:xfrm>
          <a:noFill/>
          <a:effectLst>
            <a:glow rad="127000">
              <a:schemeClr val="accent2"/>
            </a:glow>
            <a:outerShdw blurRad="50800" dist="38100" algn="l" rotWithShape="0">
              <a:prstClr val="black">
                <a:alpha val="40000"/>
              </a:prstClr>
            </a:outerShdw>
          </a:effectLst>
        </p:spPr>
        <p:txBody>
          <a:bodyPr>
            <a:noAutofit/>
          </a:bodyPr>
          <a:lstStyle/>
          <a:p>
            <a:pPr lvl="1"/>
            <a:r>
              <a:rPr lang="en-US" sz="2400" b="1" dirty="0">
                <a:solidFill>
                  <a:schemeClr val="bg1"/>
                </a:solidFill>
                <a:effectLst>
                  <a:outerShdw blurRad="38100" dist="38100" dir="2700000" algn="tl">
                    <a:srgbClr val="000000">
                      <a:alpha val="43137"/>
                    </a:srgbClr>
                  </a:outerShdw>
                </a:effectLst>
              </a:rPr>
              <a:t>Incorporation, licensure, advertisements or routine offerings of service to the general public unrelated to hiring entity.</a:t>
            </a:r>
          </a:p>
          <a:p>
            <a:pPr lvl="1"/>
            <a:endParaRPr lang="en-US" sz="2400" b="1" dirty="0">
              <a:solidFill>
                <a:schemeClr val="bg1"/>
              </a:solidFill>
              <a:effectLst>
                <a:outerShdw blurRad="38100" dist="38100" dir="2700000" algn="tl">
                  <a:srgbClr val="000000">
                    <a:alpha val="43137"/>
                  </a:srgbClr>
                </a:outerShdw>
              </a:effectLst>
            </a:endParaRPr>
          </a:p>
          <a:p>
            <a:pPr lvl="1"/>
            <a:r>
              <a:rPr lang="en-US" sz="2400" b="1" dirty="0">
                <a:solidFill>
                  <a:schemeClr val="bg1"/>
                </a:solidFill>
                <a:effectLst>
                  <a:outerShdw blurRad="38100" dist="38100" dir="2700000" algn="tl">
                    <a:srgbClr val="000000">
                      <a:alpha val="43137"/>
                    </a:srgbClr>
                  </a:outerShdw>
                </a:effectLst>
              </a:rPr>
              <a:t>Seriously consider contracting only with drivers who have formed a business entity and that, at the least, provide services for multiple companies.</a:t>
            </a:r>
          </a:p>
          <a:p>
            <a:pPr lvl="1"/>
            <a:endParaRPr lang="en-US" sz="2400" b="1" dirty="0">
              <a:solidFill>
                <a:schemeClr val="bg1"/>
              </a:solidFill>
              <a:effectLst>
                <a:outerShdw blurRad="38100" dist="38100" dir="2700000" algn="tl">
                  <a:srgbClr val="000000">
                    <a:alpha val="43137"/>
                  </a:srgbClr>
                </a:outerShdw>
              </a:effectLst>
            </a:endParaRPr>
          </a:p>
          <a:p>
            <a:pPr lvl="1"/>
            <a:r>
              <a:rPr lang="en-US" sz="2400" b="1" dirty="0">
                <a:solidFill>
                  <a:schemeClr val="bg1"/>
                </a:solidFill>
                <a:effectLst>
                  <a:outerShdw blurRad="38100" dist="38100" dir="2700000" algn="tl">
                    <a:srgbClr val="000000">
                      <a:alpha val="43137"/>
                    </a:srgbClr>
                  </a:outerShdw>
                </a:effectLst>
              </a:rPr>
              <a:t>Use contract and operational terms to protect your client base and customers.</a:t>
            </a:r>
          </a:p>
          <a:p>
            <a:pPr lvl="1"/>
            <a:endParaRPr lang="en-US" sz="3200" b="1" dirty="0">
              <a:solidFill>
                <a:schemeClr val="bg1"/>
              </a:solidFill>
              <a:effectLst>
                <a:outerShdw blurRad="38100" dist="38100" dir="2700000" algn="tl">
                  <a:srgbClr val="000000">
                    <a:alpha val="43137"/>
                  </a:srgbClr>
                </a:outerShdw>
              </a:effectLst>
            </a:endParaRPr>
          </a:p>
          <a:p>
            <a:pPr lvl="1"/>
            <a:endParaRPr lang="en-US" sz="3200" b="1" dirty="0">
              <a:solidFill>
                <a:schemeClr val="bg1"/>
              </a:solidFill>
              <a:effectLst>
                <a:outerShdw blurRad="38100" dist="38100" dir="2700000" algn="tl">
                  <a:srgbClr val="000000">
                    <a:alpha val="43137"/>
                  </a:srgbClr>
                </a:outerShdw>
              </a:effectLst>
            </a:endParaRPr>
          </a:p>
          <a:p>
            <a:pPr lvl="1"/>
            <a:endParaRPr lang="en-US" sz="3200" b="1" dirty="0">
              <a:solidFill>
                <a:schemeClr val="bg1"/>
              </a:solidFill>
              <a:effectLst>
                <a:outerShdw blurRad="38100" dist="38100" dir="2700000" algn="tl">
                  <a:srgbClr val="000000">
                    <a:alpha val="43137"/>
                  </a:srgbClr>
                </a:outerShdw>
              </a:effectLst>
            </a:endParaRPr>
          </a:p>
        </p:txBody>
      </p:sp>
      <p:sp>
        <p:nvSpPr>
          <p:cNvPr id="6" name="Slide Number Placeholder 3">
            <a:extLst>
              <a:ext uri="{FF2B5EF4-FFF2-40B4-BE49-F238E27FC236}">
                <a16:creationId xmlns:a16="http://schemas.microsoft.com/office/drawing/2014/main" id="{95E292CC-446A-42FA-B035-FDACB77E6D82}"/>
              </a:ext>
            </a:extLst>
          </p:cNvPr>
          <p:cNvSpPr txBox="1">
            <a:spLocks/>
          </p:cNvSpPr>
          <p:nvPr/>
        </p:nvSpPr>
        <p:spPr>
          <a:xfrm>
            <a:off x="11292840" y="6172200"/>
            <a:ext cx="914400" cy="593725"/>
          </a:xfrm>
          <a:prstGeom prst="rect">
            <a:avLst/>
          </a:prstGeom>
        </p:spPr>
        <p:txBody>
          <a:bodyPr vert="horz" lIns="45720" tIns="45720" rIns="45720" bIns="45720" rtlCol="0" anchor="ctr">
            <a:normAutofit/>
          </a:bodyPr>
          <a:lstStyle>
            <a:defPPr>
              <a:defRPr lang="en-US"/>
            </a:defPPr>
            <a:lvl1pPr marL="0" algn="ctr" defTabSz="457200" rtl="0" eaLnBrk="1" latinLnBrk="0" hangingPunct="1">
              <a:defRPr sz="3600" kern="1200">
                <a:solidFill>
                  <a:schemeClr val="tx2">
                    <a:lumMod val="60000"/>
                    <a:lumOff val="4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fld id="{D57F1E4F-1CFF-5643-939E-217C01CDF565}" type="slidenum">
              <a:rPr lang="en-US" smtClean="0">
                <a:solidFill>
                  <a:srgbClr val="46464A">
                    <a:lumMod val="60000"/>
                    <a:lumOff val="40000"/>
                  </a:srgbClr>
                </a:solidFill>
                <a:latin typeface="+mj-lt"/>
                <a:cs typeface="Arial" panose="020B0604020202020204" pitchFamily="34" charset="0"/>
              </a:rPr>
              <a:pPr>
                <a:lnSpc>
                  <a:spcPct val="90000"/>
                </a:lnSpc>
                <a:spcAft>
                  <a:spcPts val="600"/>
                </a:spcAft>
              </a:pPr>
              <a:t>9</a:t>
            </a:fld>
            <a:endParaRPr lang="en-US" dirty="0">
              <a:solidFill>
                <a:srgbClr val="46464A">
                  <a:lumMod val="60000"/>
                  <a:lumOff val="40000"/>
                </a:srgbClr>
              </a:solidFill>
              <a:latin typeface="+mj-lt"/>
              <a:cs typeface="Arial" panose="020B0604020202020204" pitchFamily="34" charset="0"/>
            </a:endParaRPr>
          </a:p>
        </p:txBody>
      </p:sp>
    </p:spTree>
    <p:extLst>
      <p:ext uri="{BB962C8B-B14F-4D97-AF65-F5344CB8AC3E}">
        <p14:creationId xmlns:p14="http://schemas.microsoft.com/office/powerpoint/2010/main" val="4000681349"/>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4696</Words>
  <Application>Microsoft Office PowerPoint</Application>
  <PresentationFormat>Widescreen</PresentationFormat>
  <Paragraphs>465</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Schoolbook</vt:lpstr>
      <vt:lpstr>Wingdings</vt:lpstr>
      <vt:lpstr>Wingdings 2</vt:lpstr>
      <vt:lpstr>View</vt:lpstr>
      <vt:lpstr>  Post-Dynamex Developments and  the New Prime Decision</vt:lpstr>
      <vt:lpstr>CONFIDENTIALITY  </vt:lpstr>
      <vt:lpstr>Goals Today</vt:lpstr>
      <vt:lpstr>Let’s Review:  the Dynamex ABC Test </vt:lpstr>
      <vt:lpstr>Out with the Old? </vt:lpstr>
      <vt:lpstr>In with the New! </vt:lpstr>
      <vt:lpstr>What Dynamex Does Not Do: </vt:lpstr>
      <vt:lpstr>Part B is of highest concern:</vt:lpstr>
      <vt:lpstr>Part C Requires Indicia of Self-Employment</vt:lpstr>
      <vt:lpstr>Have you Adapted Your Business Model? (1)</vt:lpstr>
      <vt:lpstr>Have you Adapted Your Business Model? (2)</vt:lpstr>
      <vt:lpstr> Considerations</vt:lpstr>
      <vt:lpstr> Considerations</vt:lpstr>
      <vt:lpstr> Considerations</vt:lpstr>
      <vt:lpstr>Post-Dynamex Developments </vt:lpstr>
      <vt:lpstr>Curry v. Equilon Enterprises   ABC Test Not Applicable in Joint Employment Context</vt:lpstr>
      <vt:lpstr>Curry v. Equilon Enterprises  </vt:lpstr>
      <vt:lpstr>Garcia v. Border Transportation Group   ABC Test Limited to Wage Order Claims</vt:lpstr>
      <vt:lpstr>Alvarez v. XPO Logistics  ABC Test Preempted by FAAAA</vt:lpstr>
      <vt:lpstr>Johnson v. Imperial Showgirls Dynamex ABC Test Applies Retroactively </vt:lpstr>
      <vt:lpstr>Henry Schein v. Archer and White U.S. Supreme Court, January 8, 2019, Justice Kavanaugh     </vt:lpstr>
      <vt:lpstr>Just when you thought it was safe to get into Arbitration</vt:lpstr>
      <vt:lpstr>New Prime v. Oliveira U.S. Supreme Court, January 15, 2019, Justice Gorsuch</vt:lpstr>
      <vt:lpstr>New Prime v. Oliveira U.S. Supreme Court, January 15, 2019</vt:lpstr>
      <vt:lpstr>New Prime &amp; Schein Takeaways </vt:lpstr>
      <vt:lpstr>Where do we go from here? </vt:lpstr>
      <vt:lpstr>Reassess Your Current Business Model  </vt:lpstr>
      <vt:lpstr>Reassess Your Current Business Model  </vt:lpstr>
      <vt:lpstr>Reassess Your Driver Contracts &amp; Relations  </vt:lpstr>
      <vt:lpstr>Reassess Your Onboarding &amp; Management Procedures  </vt:lpstr>
      <vt:lpstr>    “the times, they are a-Changing”  Bob Dylan, 1963   “the more things change, the more they stay the same”  Jean-Baptiste Alphonse Karr, 1849  </vt:lpstr>
      <vt:lpstr>Adapting to New Prime </vt:lpstr>
      <vt:lpstr>Arbitration and Class Action Waivers Post-New Prime </vt:lpstr>
      <vt:lpstr>Third Party Providers (TPP)  </vt:lpstr>
      <vt:lpstr>Outside the Box </vt:lpstr>
      <vt:lpstr>Alternative Non-Employee Business Models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Post-Dynamex Developments and  the New Prime Decision</dc:title>
  <dc:creator>Paul Arenas</dc:creator>
  <cp:lastModifiedBy>Paul Arenas</cp:lastModifiedBy>
  <cp:revision>24</cp:revision>
  <dcterms:created xsi:type="dcterms:W3CDTF">2019-02-04T06:27:04Z</dcterms:created>
  <dcterms:modified xsi:type="dcterms:W3CDTF">2019-02-06T20:38:13Z</dcterms:modified>
</cp:coreProperties>
</file>