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8"/>
  </p:notesMasterIdLst>
  <p:sldIdLst>
    <p:sldId id="256" r:id="rId2"/>
    <p:sldId id="359" r:id="rId3"/>
    <p:sldId id="257" r:id="rId4"/>
    <p:sldId id="258" r:id="rId5"/>
    <p:sldId id="369" r:id="rId6"/>
    <p:sldId id="370" r:id="rId7"/>
    <p:sldId id="385" r:id="rId8"/>
    <p:sldId id="365" r:id="rId9"/>
    <p:sldId id="371" r:id="rId10"/>
    <p:sldId id="307" r:id="rId11"/>
    <p:sldId id="308" r:id="rId12"/>
    <p:sldId id="433" r:id="rId13"/>
    <p:sldId id="417" r:id="rId14"/>
    <p:sldId id="421" r:id="rId15"/>
    <p:sldId id="415" r:id="rId16"/>
    <p:sldId id="422" r:id="rId17"/>
    <p:sldId id="416" r:id="rId18"/>
    <p:sldId id="418" r:id="rId19"/>
    <p:sldId id="425" r:id="rId20"/>
    <p:sldId id="426" r:id="rId21"/>
    <p:sldId id="427" r:id="rId22"/>
    <p:sldId id="423" r:id="rId23"/>
    <p:sldId id="424" r:id="rId24"/>
    <p:sldId id="428" r:id="rId25"/>
    <p:sldId id="429" r:id="rId26"/>
    <p:sldId id="430" r:id="rId27"/>
    <p:sldId id="431" r:id="rId28"/>
    <p:sldId id="419" r:id="rId29"/>
    <p:sldId id="432" r:id="rId30"/>
    <p:sldId id="434" r:id="rId31"/>
    <p:sldId id="435" r:id="rId32"/>
    <p:sldId id="436" r:id="rId33"/>
    <p:sldId id="437" r:id="rId34"/>
    <p:sldId id="438" r:id="rId35"/>
    <p:sldId id="439" r:id="rId36"/>
    <p:sldId id="440" r:id="rId37"/>
    <p:sldId id="441" r:id="rId38"/>
    <p:sldId id="443" r:id="rId39"/>
    <p:sldId id="444" r:id="rId40"/>
    <p:sldId id="445" r:id="rId41"/>
    <p:sldId id="446" r:id="rId42"/>
    <p:sldId id="447" r:id="rId43"/>
    <p:sldId id="448" r:id="rId44"/>
    <p:sldId id="449" r:id="rId45"/>
    <p:sldId id="393" r:id="rId46"/>
    <p:sldId id="372" r:id="rId47"/>
    <p:sldId id="373" r:id="rId48"/>
    <p:sldId id="390" r:id="rId49"/>
    <p:sldId id="412" r:id="rId50"/>
    <p:sldId id="375" r:id="rId51"/>
    <p:sldId id="376" r:id="rId52"/>
    <p:sldId id="382" r:id="rId53"/>
    <p:sldId id="413" r:id="rId54"/>
    <p:sldId id="377" r:id="rId55"/>
    <p:sldId id="414" r:id="rId56"/>
    <p:sldId id="293" r:id="rId5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1A845B7-CBAB-4624-82CE-113D3BF22AA9}">
          <p14:sldIdLst>
            <p14:sldId id="256"/>
          </p14:sldIdLst>
        </p14:section>
        <p14:section name="Untitled Section" id="{9C2EB845-E48F-4C9F-AD1F-25AA0C5AB09A}">
          <p14:sldIdLst>
            <p14:sldId id="359"/>
            <p14:sldId id="257"/>
            <p14:sldId id="258"/>
            <p14:sldId id="369"/>
            <p14:sldId id="370"/>
            <p14:sldId id="385"/>
            <p14:sldId id="365"/>
            <p14:sldId id="371"/>
            <p14:sldId id="307"/>
            <p14:sldId id="308"/>
            <p14:sldId id="433"/>
            <p14:sldId id="417"/>
            <p14:sldId id="421"/>
            <p14:sldId id="415"/>
            <p14:sldId id="422"/>
            <p14:sldId id="416"/>
            <p14:sldId id="418"/>
            <p14:sldId id="425"/>
            <p14:sldId id="426"/>
            <p14:sldId id="427"/>
            <p14:sldId id="423"/>
            <p14:sldId id="424"/>
            <p14:sldId id="428"/>
            <p14:sldId id="429"/>
            <p14:sldId id="430"/>
            <p14:sldId id="431"/>
            <p14:sldId id="419"/>
            <p14:sldId id="432"/>
            <p14:sldId id="434"/>
            <p14:sldId id="435"/>
            <p14:sldId id="436"/>
            <p14:sldId id="437"/>
            <p14:sldId id="438"/>
            <p14:sldId id="439"/>
            <p14:sldId id="440"/>
            <p14:sldId id="441"/>
            <p14:sldId id="443"/>
            <p14:sldId id="444"/>
            <p14:sldId id="445"/>
            <p14:sldId id="446"/>
            <p14:sldId id="447"/>
            <p14:sldId id="448"/>
            <p14:sldId id="449"/>
            <p14:sldId id="393"/>
            <p14:sldId id="372"/>
            <p14:sldId id="373"/>
            <p14:sldId id="390"/>
            <p14:sldId id="412"/>
            <p14:sldId id="375"/>
            <p14:sldId id="376"/>
            <p14:sldId id="382"/>
            <p14:sldId id="413"/>
            <p14:sldId id="377"/>
            <p14:sldId id="414"/>
            <p14:sldId id="29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 Arenas" initials="PA" lastIdx="2" clrIdx="0">
    <p:extLst>
      <p:ext uri="{19B8F6BF-5375-455C-9EA6-DF929625EA0E}">
        <p15:presenceInfo xmlns:p15="http://schemas.microsoft.com/office/powerpoint/2012/main" userId="4c9ce556d3b22dae" providerId="Windows Live"/>
      </p:ext>
    </p:extLst>
  </p:cmAuthor>
  <p:cmAuthor id="2" name="Brett Ferguson" initials="BF" lastIdx="5" clrIdx="1">
    <p:extLst>
      <p:ext uri="{19B8F6BF-5375-455C-9EA6-DF929625EA0E}">
        <p15:presenceInfo xmlns:p15="http://schemas.microsoft.com/office/powerpoint/2012/main" userId="S::bferguson@marronlaw.com::03e903e1-674c-490b-a0f3-2053f7d95e2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79321" autoAdjust="0"/>
  </p:normalViewPr>
  <p:slideViewPr>
    <p:cSldViewPr snapToGrid="0">
      <p:cViewPr varScale="1">
        <p:scale>
          <a:sx n="54" d="100"/>
          <a:sy n="54" d="100"/>
        </p:scale>
        <p:origin x="109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25" d="100"/>
          <a:sy n="125" d="100"/>
        </p:scale>
        <p:origin x="1206" y="-21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8-13T01:40:00.072" idx="5">
    <p:pos x="7296" y="621"/>
    <p:text>Injunction Junction?</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BF6BD93-8453-4F75-ACAB-14AD9EE0DC46}" type="datetimeFigureOut">
              <a:rPr lang="en-US" smtClean="0"/>
              <a:t>8/10/2020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79173BD-6B77-41E4-8671-A023BF6B4660}" type="slidenum">
              <a:rPr lang="en-US" smtClean="0"/>
              <a:t>‹#›</a:t>
            </a:fld>
            <a:endParaRPr lang="en-US" dirty="0"/>
          </a:p>
        </p:txBody>
      </p:sp>
    </p:spTree>
    <p:extLst>
      <p:ext uri="{BB962C8B-B14F-4D97-AF65-F5344CB8AC3E}">
        <p14:creationId xmlns:p14="http://schemas.microsoft.com/office/powerpoint/2010/main" val="1379992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9173BD-6B77-41E4-8671-A023BF6B4660}" type="slidenum">
              <a:rPr lang="en-US" smtClean="0"/>
              <a:t>1</a:t>
            </a:fld>
            <a:endParaRPr lang="en-US" dirty="0"/>
          </a:p>
        </p:txBody>
      </p:sp>
    </p:spTree>
    <p:extLst>
      <p:ext uri="{BB962C8B-B14F-4D97-AF65-F5344CB8AC3E}">
        <p14:creationId xmlns:p14="http://schemas.microsoft.com/office/powerpoint/2010/main" val="2636804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ruling we are going to review is the Preliminary Injunction in the case of California Trucking Association v. Becerra.  This ruling established a motor carrier exemption to AB-5 which has been carved out by the courts rather than expressly adopted by the legislature.</a:t>
            </a:r>
          </a:p>
        </p:txBody>
      </p:sp>
      <p:sp>
        <p:nvSpPr>
          <p:cNvPr id="4" name="Slide Number Placeholder 3"/>
          <p:cNvSpPr>
            <a:spLocks noGrp="1"/>
          </p:cNvSpPr>
          <p:nvPr>
            <p:ph type="sldNum" sz="quarter" idx="5"/>
          </p:nvPr>
        </p:nvSpPr>
        <p:spPr/>
        <p:txBody>
          <a:bodyPr/>
          <a:lstStyle/>
          <a:p>
            <a:fld id="{979173BD-6B77-41E4-8671-A023BF6B4660}" type="slidenum">
              <a:rPr lang="en-US" smtClean="0"/>
              <a:t>12</a:t>
            </a:fld>
            <a:endParaRPr lang="en-US" dirty="0"/>
          </a:p>
        </p:txBody>
      </p:sp>
    </p:spTree>
    <p:extLst>
      <p:ext uri="{BB962C8B-B14F-4D97-AF65-F5344CB8AC3E}">
        <p14:creationId xmlns:p14="http://schemas.microsoft.com/office/powerpoint/2010/main" val="3059659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first presented on this AB 5 in January 2020, action was just picking up on this issue. A TRO had been granted, ruling that AB 5 could not be applied to motor carriers.  At that time we were anticipating a decision on a preliminary injunction protecting motor carriers.  Since then, the court granted a preliminary injunction.  And the ruling on the preliminary injunction was good for the industry, and foreshadowed that the motor carriers exemption would stay.</a:t>
            </a:r>
          </a:p>
          <a:p>
            <a:endParaRPr lang="en-US" dirty="0"/>
          </a:p>
          <a:p>
            <a:r>
              <a:rPr lang="en-US" dirty="0"/>
              <a:t>So here is a little overview of the history of the litigation which has led to the current status quo where motor carriers are exempt from AB 5.  I want to go over this as a lead into the decision granting the preliminary injunction.  It is an important decision because it foreshadows a likelihood of success on the merits, whereby AB 5 will either be overturned entirely, or at least the motor carrier exemption will be set in stone.</a:t>
            </a:r>
          </a:p>
          <a:p>
            <a:endParaRPr lang="en-US" dirty="0"/>
          </a:p>
        </p:txBody>
      </p:sp>
      <p:sp>
        <p:nvSpPr>
          <p:cNvPr id="4" name="Slide Number Placeholder 3"/>
          <p:cNvSpPr>
            <a:spLocks noGrp="1"/>
          </p:cNvSpPr>
          <p:nvPr>
            <p:ph type="sldNum" sz="quarter" idx="5"/>
          </p:nvPr>
        </p:nvSpPr>
        <p:spPr/>
        <p:txBody>
          <a:bodyPr/>
          <a:lstStyle/>
          <a:p>
            <a:fld id="{979173BD-6B77-41E4-8671-A023BF6B4660}" type="slidenum">
              <a:rPr lang="en-US" smtClean="0"/>
              <a:t>13</a:t>
            </a:fld>
            <a:endParaRPr lang="en-US" dirty="0"/>
          </a:p>
        </p:txBody>
      </p:sp>
    </p:spTree>
    <p:extLst>
      <p:ext uri="{BB962C8B-B14F-4D97-AF65-F5344CB8AC3E}">
        <p14:creationId xmlns:p14="http://schemas.microsoft.com/office/powerpoint/2010/main" val="3673578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last presentation on AB 5 occurred in January, after the court granted the temporary injunction on December 31, but before the ruling came down on the preliminary injunction.   On January 16</a:t>
            </a:r>
            <a:r>
              <a:rPr lang="en-US" baseline="30000" dirty="0"/>
              <a:t>th</a:t>
            </a:r>
            <a:r>
              <a:rPr lang="en-US" dirty="0"/>
              <a:t>, the court granted the preliminary injunction, which officially blocked California from enforcing AB 5 against motor carriers.  Of course, this had huge implications for the delivery industry, and the application of AB 5.</a:t>
            </a:r>
          </a:p>
          <a:p>
            <a:endParaRPr lang="en-US" dirty="0"/>
          </a:p>
          <a:p>
            <a:r>
              <a:rPr lang="en-US" dirty="0"/>
              <a:t>So this takes us to the current state of the AB 5 application, and the motor carrier exemption.  I want to take a close look at the ruling on the preliminary injunction because it makes a strong case against AB 5.  In order to win the preliminary injunction, CTA had to establish a “likelihood of winning on the merits” in the underlying case.  Therefore, the ruling foreshadows where the litigation may be headed, and that of course is everyone’s main question because until there is some clarity and finality the industry will be operating in uncertainty, which of course is a difficult terrain to navigate.</a:t>
            </a:r>
          </a:p>
        </p:txBody>
      </p:sp>
      <p:sp>
        <p:nvSpPr>
          <p:cNvPr id="4" name="Slide Number Placeholder 3"/>
          <p:cNvSpPr>
            <a:spLocks noGrp="1"/>
          </p:cNvSpPr>
          <p:nvPr>
            <p:ph type="sldNum" sz="quarter" idx="5"/>
          </p:nvPr>
        </p:nvSpPr>
        <p:spPr/>
        <p:txBody>
          <a:bodyPr/>
          <a:lstStyle/>
          <a:p>
            <a:fld id="{979173BD-6B77-41E4-8671-A023BF6B4660}" type="slidenum">
              <a:rPr lang="en-US" smtClean="0"/>
              <a:t>14</a:t>
            </a:fld>
            <a:endParaRPr lang="en-US" dirty="0"/>
          </a:p>
        </p:txBody>
      </p:sp>
    </p:spTree>
    <p:extLst>
      <p:ext uri="{BB962C8B-B14F-4D97-AF65-F5344CB8AC3E}">
        <p14:creationId xmlns:p14="http://schemas.microsoft.com/office/powerpoint/2010/main" val="2357894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9173BD-6B77-41E4-8671-A023BF6B4660}" type="slidenum">
              <a:rPr lang="en-US" smtClean="0"/>
              <a:t>15</a:t>
            </a:fld>
            <a:endParaRPr lang="en-US" dirty="0"/>
          </a:p>
        </p:txBody>
      </p:sp>
    </p:spTree>
    <p:extLst>
      <p:ext uri="{BB962C8B-B14F-4D97-AF65-F5344CB8AC3E}">
        <p14:creationId xmlns:p14="http://schemas.microsoft.com/office/powerpoint/2010/main" val="654612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“Generally, the purpose of a preliminary injunction is to preserve the status quo and the rights of the parties until a final judgment issues in the cause.” City &amp; </a:t>
            </a:r>
            <a:r>
              <a:rPr lang="en-US" dirty="0" err="1"/>
              <a:t>Cty</a:t>
            </a:r>
            <a:r>
              <a:rPr lang="en-US" dirty="0"/>
              <a:t>. of San Francisco, 944 F.3d at 789.  Thus, this win on the preliminary injunction means the State won’t be able to enforce AB 5 against motor carriers until the underlying lawsuit is finally decided.  Perhaps even more importantly, the court’s decision provides reason to believe the underlying lawsuit will be successful, and either AB 5 will be overturned, or significantly limited, or at least limited in its application to motor carriers, which of course will have an impact on the delivery industry.</a:t>
            </a:r>
          </a:p>
          <a:p>
            <a:endParaRPr lang="en-US" dirty="0"/>
          </a:p>
          <a:p>
            <a:r>
              <a:rPr lang="en-US" dirty="0"/>
              <a:t>The court’s attack of AB 5 focuses on Prong B.</a:t>
            </a:r>
          </a:p>
          <a:p>
            <a:endParaRPr lang="en-US" dirty="0"/>
          </a:p>
          <a:p>
            <a:r>
              <a:rPr lang="en-US" dirty="0"/>
              <a:t>The preliminary injunction applies to motor carriers, but the FAAAA applies to brokers and freight forwarders as well.</a:t>
            </a:r>
          </a:p>
          <a:p>
            <a:endParaRPr lang="en-US" dirty="0"/>
          </a:p>
        </p:txBody>
      </p:sp>
      <p:sp>
        <p:nvSpPr>
          <p:cNvPr id="4" name="Slide Number Placeholder 3"/>
          <p:cNvSpPr>
            <a:spLocks noGrp="1"/>
          </p:cNvSpPr>
          <p:nvPr>
            <p:ph type="sldNum" sz="quarter" idx="5"/>
          </p:nvPr>
        </p:nvSpPr>
        <p:spPr/>
        <p:txBody>
          <a:bodyPr/>
          <a:lstStyle/>
          <a:p>
            <a:fld id="{979173BD-6B77-41E4-8671-A023BF6B4660}" type="slidenum">
              <a:rPr lang="en-US" smtClean="0"/>
              <a:t>16</a:t>
            </a:fld>
            <a:endParaRPr lang="en-US" dirty="0"/>
          </a:p>
        </p:txBody>
      </p:sp>
    </p:spTree>
    <p:extLst>
      <p:ext uri="{BB962C8B-B14F-4D97-AF65-F5344CB8AC3E}">
        <p14:creationId xmlns:p14="http://schemas.microsoft.com/office/powerpoint/2010/main" val="1192474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obtain a preliminary injunction the moving party has to establish a likelihood of success on the merits.   It is instructive to go through the court’s analysis of the likelihood of success on the merits, because it foreshadows the chances of success on the underlying lawsuit.</a:t>
            </a:r>
          </a:p>
        </p:txBody>
      </p:sp>
      <p:sp>
        <p:nvSpPr>
          <p:cNvPr id="4" name="Slide Number Placeholder 3"/>
          <p:cNvSpPr>
            <a:spLocks noGrp="1"/>
          </p:cNvSpPr>
          <p:nvPr>
            <p:ph type="sldNum" sz="quarter" idx="5"/>
          </p:nvPr>
        </p:nvSpPr>
        <p:spPr/>
        <p:txBody>
          <a:bodyPr/>
          <a:lstStyle/>
          <a:p>
            <a:fld id="{979173BD-6B77-41E4-8671-A023BF6B4660}" type="slidenum">
              <a:rPr lang="en-US" smtClean="0"/>
              <a:t>17</a:t>
            </a:fld>
            <a:endParaRPr lang="en-US" dirty="0"/>
          </a:p>
        </p:txBody>
      </p:sp>
    </p:spTree>
    <p:extLst>
      <p:ext uri="{BB962C8B-B14F-4D97-AF65-F5344CB8AC3E}">
        <p14:creationId xmlns:p14="http://schemas.microsoft.com/office/powerpoint/2010/main" val="3963330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the court’s reasoning shows a strong likelihood of success on the merits, which is an encouraging sign for the underlying litigation, and the industry as a whole.  Note that in these highlighted arguments, the court references both federal and state precedents.  First, the court reviewed 9</a:t>
            </a:r>
            <a:r>
              <a:rPr lang="en-US" baseline="30000" dirty="0"/>
              <a:t>th</a:t>
            </a:r>
            <a:r>
              <a:rPr lang="en-US" dirty="0"/>
              <a:t> circuit precedent as being instructive on the preemption question, then it reviewed the state court decisions which had made similar rulings.  This makes for a very strong legal argument, and shows that the court’s decision is likely to be upheld.</a:t>
            </a:r>
          </a:p>
        </p:txBody>
      </p:sp>
      <p:sp>
        <p:nvSpPr>
          <p:cNvPr id="4" name="Slide Number Placeholder 3"/>
          <p:cNvSpPr>
            <a:spLocks noGrp="1"/>
          </p:cNvSpPr>
          <p:nvPr>
            <p:ph type="sldNum" sz="quarter" idx="5"/>
          </p:nvPr>
        </p:nvSpPr>
        <p:spPr/>
        <p:txBody>
          <a:bodyPr/>
          <a:lstStyle/>
          <a:p>
            <a:fld id="{979173BD-6B77-41E4-8671-A023BF6B4660}" type="slidenum">
              <a:rPr lang="en-US" smtClean="0"/>
              <a:t>18</a:t>
            </a:fld>
            <a:endParaRPr lang="en-US" dirty="0"/>
          </a:p>
        </p:txBody>
      </p:sp>
    </p:spTree>
    <p:extLst>
      <p:ext uri="{BB962C8B-B14F-4D97-AF65-F5344CB8AC3E}">
        <p14:creationId xmlns:p14="http://schemas.microsoft.com/office/powerpoint/2010/main" val="1607787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p>
          <a:p>
            <a:r>
              <a:rPr lang="en-US" dirty="0"/>
              <a:t>First, the court looked at the case of American Trucking Associations Inc. v City of Los Angeles.</a:t>
            </a:r>
          </a:p>
          <a:p>
            <a:r>
              <a:rPr lang="en-US" dirty="0"/>
              <a:t>II.</a:t>
            </a:r>
          </a:p>
          <a:p>
            <a:r>
              <a:rPr lang="en-US" dirty="0"/>
              <a:t>The Ninth Circuit reversed the district court’s denial of American Trucking Association’s (“ATA”) motion for a preliminary injunction and even took the unusual step of remanding with instructions to the district court to issue a preliminary injunction. 559 F.3d 1046, 1060-61 (9th Cir. 2009)</a:t>
            </a:r>
          </a:p>
          <a:p>
            <a:endParaRPr lang="en-US" dirty="0"/>
          </a:p>
        </p:txBody>
      </p:sp>
      <p:sp>
        <p:nvSpPr>
          <p:cNvPr id="4" name="Slide Number Placeholder 3"/>
          <p:cNvSpPr>
            <a:spLocks noGrp="1"/>
          </p:cNvSpPr>
          <p:nvPr>
            <p:ph type="sldNum" sz="quarter" idx="5"/>
          </p:nvPr>
        </p:nvSpPr>
        <p:spPr/>
        <p:txBody>
          <a:bodyPr/>
          <a:lstStyle/>
          <a:p>
            <a:fld id="{979173BD-6B77-41E4-8671-A023BF6B4660}" type="slidenum">
              <a:rPr lang="en-US" smtClean="0"/>
              <a:t>19</a:t>
            </a:fld>
            <a:endParaRPr lang="en-US" dirty="0"/>
          </a:p>
        </p:txBody>
      </p:sp>
    </p:spTree>
    <p:extLst>
      <p:ext uri="{BB962C8B-B14F-4D97-AF65-F5344CB8AC3E}">
        <p14:creationId xmlns:p14="http://schemas.microsoft.com/office/powerpoint/2010/main" val="949516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court expands on its analysis of American Trucking Associations Inc, citing to California Trucking Association v </a:t>
            </a:r>
            <a:r>
              <a:rPr lang="en-US" dirty="0" err="1"/>
              <a:t>Su</a:t>
            </a:r>
            <a:r>
              <a:rPr lang="en-US" dirty="0"/>
              <a:t>, a more recent case which establishes the same proposition.  Basically, the court is saying that when a state passes an “all or nothing” rule, it is likely preempted.  Thus, because prong B of the ABC test essentially forecloses against the option of using an independent contractor, it is exactly the type of “all or nothing” rule that will be subject to preemption.  The court is building a strong case that, as in its case v. </a:t>
            </a:r>
            <a:r>
              <a:rPr lang="en-US" dirty="0" err="1"/>
              <a:t>Su</a:t>
            </a:r>
            <a:r>
              <a:rPr lang="en-US" dirty="0"/>
              <a:t> in 2018, the California Trucking Association “CTA” will also prevail in this AB 5 case against Becerra.</a:t>
            </a:r>
          </a:p>
        </p:txBody>
      </p:sp>
      <p:sp>
        <p:nvSpPr>
          <p:cNvPr id="4" name="Slide Number Placeholder 3"/>
          <p:cNvSpPr>
            <a:spLocks noGrp="1"/>
          </p:cNvSpPr>
          <p:nvPr>
            <p:ph type="sldNum" sz="quarter" idx="5"/>
          </p:nvPr>
        </p:nvSpPr>
        <p:spPr/>
        <p:txBody>
          <a:bodyPr/>
          <a:lstStyle/>
          <a:p>
            <a:fld id="{979173BD-6B77-41E4-8671-A023BF6B4660}" type="slidenum">
              <a:rPr lang="en-US" smtClean="0"/>
              <a:t>20</a:t>
            </a:fld>
            <a:endParaRPr lang="en-US" dirty="0"/>
          </a:p>
        </p:txBody>
      </p:sp>
    </p:spTree>
    <p:extLst>
      <p:ext uri="{BB962C8B-B14F-4D97-AF65-F5344CB8AC3E}">
        <p14:creationId xmlns:p14="http://schemas.microsoft.com/office/powerpoint/2010/main" val="38801918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idea that the FAAAA preemption clause must “ensure that the States would not undo federal deregulation with regulation of their own,” is the definition of “preemption.”  California, by imposing a law that requires use of employees, and only employees, to the exclusion of any possibility of using independent contractors, directly interferes with the purposes of the previously adopted federal deregulation.  In doing so, California’s AB 5 did exactly what the FAAAA intended to avoid.  California created a “patchwork of state determined law, rule and regulation that is in direct conflict with federal law.  And thus it is preempted by federal law because the two cannot exist together.</a:t>
            </a:r>
          </a:p>
        </p:txBody>
      </p:sp>
      <p:sp>
        <p:nvSpPr>
          <p:cNvPr id="4" name="Slide Number Placeholder 3"/>
          <p:cNvSpPr>
            <a:spLocks noGrp="1"/>
          </p:cNvSpPr>
          <p:nvPr>
            <p:ph type="sldNum" sz="quarter" idx="5"/>
          </p:nvPr>
        </p:nvSpPr>
        <p:spPr/>
        <p:txBody>
          <a:bodyPr/>
          <a:lstStyle/>
          <a:p>
            <a:fld id="{979173BD-6B77-41E4-8671-A023BF6B4660}" type="slidenum">
              <a:rPr lang="en-US" smtClean="0"/>
              <a:t>22</a:t>
            </a:fld>
            <a:endParaRPr lang="en-US" dirty="0"/>
          </a:p>
        </p:txBody>
      </p:sp>
    </p:spTree>
    <p:extLst>
      <p:ext uri="{BB962C8B-B14F-4D97-AF65-F5344CB8AC3E}">
        <p14:creationId xmlns:p14="http://schemas.microsoft.com/office/powerpoint/2010/main" val="248597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9173BD-6B77-41E4-8671-A023BF6B4660}" type="slidenum">
              <a:rPr lang="en-US" smtClean="0"/>
              <a:t>2</a:t>
            </a:fld>
            <a:endParaRPr lang="en-US" dirty="0"/>
          </a:p>
        </p:txBody>
      </p:sp>
    </p:spTree>
    <p:extLst>
      <p:ext uri="{BB962C8B-B14F-4D97-AF65-F5344CB8AC3E}">
        <p14:creationId xmlns:p14="http://schemas.microsoft.com/office/powerpoint/2010/main" val="10966407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not binding on the CTA v. Becerra court, it found a First Circuit ruling of particular import, because it applied to a </a:t>
            </a:r>
            <a:r>
              <a:rPr lang="en-US" dirty="0" err="1"/>
              <a:t>Massachussets</a:t>
            </a:r>
            <a:r>
              <a:rPr lang="en-US" dirty="0"/>
              <a:t> law that employs an identical ABC test.</a:t>
            </a:r>
          </a:p>
          <a:p>
            <a:endParaRPr lang="en-US" dirty="0"/>
          </a:p>
          <a:p>
            <a:r>
              <a:rPr lang="en-US" dirty="0"/>
              <a:t>Together, these cases show that the FAAAA likely preempts “an all or nothing” state law like AB-5 that categorically prevents motor carriers from exercising their freedom to choose between using independent contractors or employees.  Thus, the court’s decision in ordering the preliminary injunction protecting motor carriers against enforcement of AB 5 presents a very persuasive argument for likelihood of success on the merits of the underlying claims.  This means there is hope that the challenges to AB 5 will be successful, at least in part.  And that those successes may be achieved particularly by motor carriers and the industries they service.</a:t>
            </a:r>
          </a:p>
        </p:txBody>
      </p:sp>
      <p:sp>
        <p:nvSpPr>
          <p:cNvPr id="4" name="Slide Number Placeholder 3"/>
          <p:cNvSpPr>
            <a:spLocks noGrp="1"/>
          </p:cNvSpPr>
          <p:nvPr>
            <p:ph type="sldNum" sz="quarter" idx="5"/>
          </p:nvPr>
        </p:nvSpPr>
        <p:spPr/>
        <p:txBody>
          <a:bodyPr/>
          <a:lstStyle/>
          <a:p>
            <a:fld id="{979173BD-6B77-41E4-8671-A023BF6B4660}" type="slidenum">
              <a:rPr lang="en-US" smtClean="0"/>
              <a:t>23</a:t>
            </a:fld>
            <a:endParaRPr lang="en-US" dirty="0"/>
          </a:p>
        </p:txBody>
      </p:sp>
    </p:spTree>
    <p:extLst>
      <p:ext uri="{BB962C8B-B14F-4D97-AF65-F5344CB8AC3E}">
        <p14:creationId xmlns:p14="http://schemas.microsoft.com/office/powerpoint/2010/main" val="41677394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Together, these cases show that the FAAAA likely preempts “an all or nothing” state law like AB-5 that categorically prevents motor carriers from exercising their freedom to choose between using independent contractors or employees.  </a:t>
            </a:r>
          </a:p>
          <a:p>
            <a:endParaRPr lang="en-US" dirty="0"/>
          </a:p>
          <a:p>
            <a:r>
              <a:rPr lang="en-US" dirty="0"/>
              <a:t>In both California and </a:t>
            </a:r>
            <a:r>
              <a:rPr lang="en-US" dirty="0" err="1"/>
              <a:t>Massachussets</a:t>
            </a:r>
            <a:r>
              <a:rPr lang="en-US" dirty="0"/>
              <a:t>, Prong B is the Achilles heel. California’s Prong B is identical to the preempted Massachusetts test because neither test permits an alternative method for using an independent-contractor driver.   (However, New Jersey’s ABC test is NOT preempted by FAAAA because New Jersey test provided an alternative method by which a motor carrier could still use independent contractors.  The Massachusetts and California statutes enacting their ABC test does not include New Jersey’s alternative method for reaching independent contractor status—that is, by demonstrating that the worker provides services outside of the putative employer’s ‘places of business’”).</a:t>
            </a:r>
          </a:p>
          <a:p>
            <a:endParaRPr lang="en-US" dirty="0"/>
          </a:p>
          <a:p>
            <a:r>
              <a:rPr lang="en-US" dirty="0"/>
              <a:t>By building the preemption argument on this strong line of precedent, and making the clear cut distinction, the court presents a very persuasive argument for likelihood of success on the merits of the underlying claims.  And when it comes down to it, all this complex analysis results in a rather simple rule: the state cannot entirely preclude the motor carrier industry from using independent contractors in any case.  </a:t>
            </a:r>
          </a:p>
          <a:p>
            <a:endParaRPr lang="en-US" dirty="0"/>
          </a:p>
          <a:p>
            <a:r>
              <a:rPr lang="en-US" dirty="0"/>
              <a:t>This means there is hope that the challenges to AB 5 will be successful, at least in part.  And that those successes may be achieved particularly by motor carriers and the industries they service.</a:t>
            </a:r>
          </a:p>
          <a:p>
            <a:endParaRPr lang="en-US" dirty="0"/>
          </a:p>
        </p:txBody>
      </p:sp>
      <p:sp>
        <p:nvSpPr>
          <p:cNvPr id="4" name="Slide Number Placeholder 3"/>
          <p:cNvSpPr>
            <a:spLocks noGrp="1"/>
          </p:cNvSpPr>
          <p:nvPr>
            <p:ph type="sldNum" sz="quarter" idx="5"/>
          </p:nvPr>
        </p:nvSpPr>
        <p:spPr/>
        <p:txBody>
          <a:bodyPr/>
          <a:lstStyle/>
          <a:p>
            <a:fld id="{979173BD-6B77-41E4-8671-A023BF6B4660}" type="slidenum">
              <a:rPr lang="en-US" smtClean="0"/>
              <a:t>24</a:t>
            </a:fld>
            <a:endParaRPr lang="en-US" dirty="0"/>
          </a:p>
        </p:txBody>
      </p:sp>
    </p:spTree>
    <p:extLst>
      <p:ext uri="{BB962C8B-B14F-4D97-AF65-F5344CB8AC3E}">
        <p14:creationId xmlns:p14="http://schemas.microsoft.com/office/powerpoint/2010/main" val="63474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Thus, the court’s decision in ordering the preliminary injunction protecting motor carriers against enforcement of AB 5 presents a very persuasive argument for likelihood of success on the merits of the underlying claims.  This means there is hope that the challenges to AB 5 will be successful, at least in part.  And that those successes may be achieved particularly by motor carriers and the industries they service.</a:t>
            </a:r>
          </a:p>
          <a:p>
            <a:endParaRPr lang="en-US" dirty="0"/>
          </a:p>
          <a:p>
            <a:r>
              <a:rPr lang="en-US" dirty="0"/>
              <a:t>The preliminary injunction applies to motor carriers, but the FAAAA applies to brokers and freight forwarders as well.</a:t>
            </a:r>
          </a:p>
          <a:p>
            <a:endParaRPr lang="en-US" dirty="0"/>
          </a:p>
        </p:txBody>
      </p:sp>
      <p:sp>
        <p:nvSpPr>
          <p:cNvPr id="4" name="Slide Number Placeholder 3"/>
          <p:cNvSpPr>
            <a:spLocks noGrp="1"/>
          </p:cNvSpPr>
          <p:nvPr>
            <p:ph type="sldNum" sz="quarter" idx="5"/>
          </p:nvPr>
        </p:nvSpPr>
        <p:spPr/>
        <p:txBody>
          <a:bodyPr/>
          <a:lstStyle/>
          <a:p>
            <a:fld id="{979173BD-6B77-41E4-8671-A023BF6B4660}" type="slidenum">
              <a:rPr lang="en-US" smtClean="0"/>
              <a:t>25</a:t>
            </a:fld>
            <a:endParaRPr lang="en-US" dirty="0"/>
          </a:p>
        </p:txBody>
      </p:sp>
    </p:spTree>
    <p:extLst>
      <p:ext uri="{BB962C8B-B14F-4D97-AF65-F5344CB8AC3E}">
        <p14:creationId xmlns:p14="http://schemas.microsoft.com/office/powerpoint/2010/main" val="917893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Notably, the first and only court thus far to consider an FAAAA preemption challenge to AB-5 agreed with the analysis of the court and was consistent with the Federal precedents described in the order granting the preliminary injunction.  Thus, the court presents a very strong argument.</a:t>
            </a:r>
          </a:p>
        </p:txBody>
      </p:sp>
      <p:sp>
        <p:nvSpPr>
          <p:cNvPr id="4" name="Slide Number Placeholder 3"/>
          <p:cNvSpPr>
            <a:spLocks noGrp="1"/>
          </p:cNvSpPr>
          <p:nvPr>
            <p:ph type="sldNum" sz="quarter" idx="5"/>
          </p:nvPr>
        </p:nvSpPr>
        <p:spPr/>
        <p:txBody>
          <a:bodyPr/>
          <a:lstStyle/>
          <a:p>
            <a:fld id="{979173BD-6B77-41E4-8671-A023BF6B4660}" type="slidenum">
              <a:rPr lang="en-US" smtClean="0"/>
              <a:t>26</a:t>
            </a:fld>
            <a:endParaRPr lang="en-US" dirty="0"/>
          </a:p>
        </p:txBody>
      </p:sp>
    </p:spTree>
    <p:extLst>
      <p:ext uri="{BB962C8B-B14F-4D97-AF65-F5344CB8AC3E}">
        <p14:creationId xmlns:p14="http://schemas.microsoft.com/office/powerpoint/2010/main" val="5839536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perhaps this shows part of the problem with the whole approach to the AB 5 legislation.  Lawmakers like AB 5’s sponsor, Lorena Gonzalez, are wielding vast power by passing sweeping legislation, without truly understanding the impact it will have on the vast diversity of industries the laws will effect.  While they masquerade as worker protections, in fact the practical reality is not so simple.  Especially in the warehouse and delivery industries where independent contractors are heavily relied on, an “all or nothing” bill that precludes any possibility of using independent contractors, only causes confusion, headaches, and financial obstacles.</a:t>
            </a:r>
          </a:p>
        </p:txBody>
      </p:sp>
      <p:sp>
        <p:nvSpPr>
          <p:cNvPr id="4" name="Slide Number Placeholder 3"/>
          <p:cNvSpPr>
            <a:spLocks noGrp="1"/>
          </p:cNvSpPr>
          <p:nvPr>
            <p:ph type="sldNum" sz="quarter" idx="5"/>
          </p:nvPr>
        </p:nvSpPr>
        <p:spPr/>
        <p:txBody>
          <a:bodyPr/>
          <a:lstStyle/>
          <a:p>
            <a:fld id="{979173BD-6B77-41E4-8671-A023BF6B4660}" type="slidenum">
              <a:rPr lang="en-US" smtClean="0"/>
              <a:t>27</a:t>
            </a:fld>
            <a:endParaRPr lang="en-US" dirty="0"/>
          </a:p>
        </p:txBody>
      </p:sp>
    </p:spTree>
    <p:extLst>
      <p:ext uri="{BB962C8B-B14F-4D97-AF65-F5344CB8AC3E}">
        <p14:creationId xmlns:p14="http://schemas.microsoft.com/office/powerpoint/2010/main" val="16215354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Interestingly, and confusingly, both of the injunctions we are looking at hinge on the B prong of the ABC test.  Both are granted, but seemingly creating inconsistent and irreconcilable outcomes.  </a:t>
            </a:r>
          </a:p>
          <a:p>
            <a:endParaRPr lang="en-US" dirty="0"/>
          </a:p>
          <a:p>
            <a:r>
              <a:rPr lang="en-US" dirty="0"/>
              <a:t>In the CTA v. Becerra case, the injunction is granted BECAUSE the B prong of the ABC test is always satisfied.  I.e., because the hired worker is always within the usual course of the hiring entity’s business, the worker is ALWAYS deemed an employer, and the use of independent contractors is precluded.  In People v. Uber and Lyft, a seemingly opposite analysis occurs.</a:t>
            </a:r>
          </a:p>
        </p:txBody>
      </p:sp>
      <p:sp>
        <p:nvSpPr>
          <p:cNvPr id="4" name="Slide Number Placeholder 3"/>
          <p:cNvSpPr>
            <a:spLocks noGrp="1"/>
          </p:cNvSpPr>
          <p:nvPr>
            <p:ph type="sldNum" sz="quarter" idx="5"/>
          </p:nvPr>
        </p:nvSpPr>
        <p:spPr/>
        <p:txBody>
          <a:bodyPr/>
          <a:lstStyle/>
          <a:p>
            <a:fld id="{979173BD-6B77-41E4-8671-A023BF6B4660}" type="slidenum">
              <a:rPr lang="en-US" smtClean="0"/>
              <a:t>30</a:t>
            </a:fld>
            <a:endParaRPr lang="en-US" dirty="0"/>
          </a:p>
        </p:txBody>
      </p:sp>
    </p:spTree>
    <p:extLst>
      <p:ext uri="{BB962C8B-B14F-4D97-AF65-F5344CB8AC3E}">
        <p14:creationId xmlns:p14="http://schemas.microsoft.com/office/powerpoint/2010/main" val="4445794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tech solutions, Technology Solutions:</a:t>
            </a:r>
          </a:p>
          <a:p>
            <a:r>
              <a:rPr lang="en-US" dirty="0"/>
              <a:t>Allow for pricing negotiation on at least some deliveries</a:t>
            </a:r>
          </a:p>
          <a:p>
            <a:r>
              <a:rPr lang="en-US" dirty="0"/>
              <a:t>Track and Record Negotiated Pricing</a:t>
            </a:r>
          </a:p>
          <a:p>
            <a:r>
              <a:rPr lang="en-US" dirty="0"/>
              <a:t>Develop and maintain a software system that allows you prove driver independence in court</a:t>
            </a:r>
          </a:p>
          <a:p>
            <a:r>
              <a:rPr lang="en-US" dirty="0"/>
              <a:t>Document and refute driver claims that:</a:t>
            </a:r>
          </a:p>
          <a:p>
            <a:r>
              <a:rPr lang="en-US" dirty="0"/>
              <a:t>“I had to accept all deliveries or they would block me from the system”</a:t>
            </a:r>
          </a:p>
          <a:p>
            <a:r>
              <a:rPr lang="en-US" dirty="0"/>
              <a:t>“I had no right to negotiate any of the rates paid”</a:t>
            </a:r>
          </a:p>
          <a:p>
            <a:r>
              <a:rPr lang="en-US" dirty="0"/>
              <a:t>“They penalized me for rejecting deliveries”</a:t>
            </a:r>
          </a:p>
          <a:p>
            <a:r>
              <a:rPr lang="en-US" dirty="0"/>
              <a:t>“They penalized me for asserting my rights”</a:t>
            </a:r>
          </a:p>
          <a:p>
            <a:r>
              <a:rPr lang="en-US" dirty="0"/>
              <a:t>“The dictated the delivers and routes I had to take”</a:t>
            </a:r>
          </a:p>
          <a:p>
            <a:r>
              <a:rPr lang="en-US" dirty="0"/>
              <a:t>“I had to work 16 to 20 hour days to break even”</a:t>
            </a:r>
          </a:p>
          <a:p>
            <a:r>
              <a:rPr lang="en-US" dirty="0"/>
              <a:t>Management &amp; dispatcher testimony cannot win the “he said/she said” battle.</a:t>
            </a:r>
          </a:p>
          <a:p>
            <a:endParaRPr lang="en-US" dirty="0"/>
          </a:p>
          <a:p>
            <a:r>
              <a:rPr lang="en-US" dirty="0"/>
              <a:t>Technology Solutions:</a:t>
            </a:r>
          </a:p>
          <a:p>
            <a:r>
              <a:rPr lang="en-US" dirty="0"/>
              <a:t>Algorithmic Dispatch –Remove the human factor</a:t>
            </a:r>
          </a:p>
          <a:p>
            <a:r>
              <a:rPr lang="en-US" dirty="0"/>
              <a:t>Deliveries &amp; Routes Posted Electronically</a:t>
            </a:r>
          </a:p>
          <a:p>
            <a:r>
              <a:rPr lang="en-US" dirty="0"/>
              <a:t>Give Drivers Choice in Accepting and Rejecting Deliveries</a:t>
            </a:r>
          </a:p>
          <a:p>
            <a:r>
              <a:rPr lang="en-US" dirty="0"/>
              <a:t>Track those Driver Decisions;</a:t>
            </a:r>
          </a:p>
          <a:p>
            <a:r>
              <a:rPr lang="en-US" dirty="0"/>
              <a:t>Post Large Volume Deliveries the Afternoon Prior to Establish “Freedom of Choice”</a:t>
            </a:r>
          </a:p>
        </p:txBody>
      </p:sp>
      <p:sp>
        <p:nvSpPr>
          <p:cNvPr id="4" name="Slide Number Placeholder 3"/>
          <p:cNvSpPr>
            <a:spLocks noGrp="1"/>
          </p:cNvSpPr>
          <p:nvPr>
            <p:ph type="sldNum" sz="quarter" idx="5"/>
          </p:nvPr>
        </p:nvSpPr>
        <p:spPr/>
        <p:txBody>
          <a:bodyPr/>
          <a:lstStyle/>
          <a:p>
            <a:fld id="{979173BD-6B77-41E4-8671-A023BF6B4660}" type="slidenum">
              <a:rPr lang="en-US" smtClean="0"/>
              <a:t>44</a:t>
            </a:fld>
            <a:endParaRPr lang="en-US" dirty="0"/>
          </a:p>
        </p:txBody>
      </p:sp>
    </p:spTree>
    <p:extLst>
      <p:ext uri="{BB962C8B-B14F-4D97-AF65-F5344CB8AC3E}">
        <p14:creationId xmlns:p14="http://schemas.microsoft.com/office/powerpoint/2010/main" val="9474956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AB 5 requires that the </a:t>
            </a:r>
            <a:r>
              <a:rPr lang="en-US" sz="1200" i="1" kern="1200" dirty="0" err="1">
                <a:solidFill>
                  <a:schemeClr val="tx1"/>
                </a:solidFill>
                <a:effectLst/>
                <a:latin typeface="+mn-lt"/>
                <a:ea typeface="+mn-ea"/>
                <a:cs typeface="+mn-cs"/>
              </a:rPr>
              <a:t>Borello</a:t>
            </a:r>
            <a:r>
              <a:rPr lang="en-US" sz="1200" kern="1200" dirty="0">
                <a:solidFill>
                  <a:schemeClr val="tx1"/>
                </a:solidFill>
                <a:effectLst/>
                <a:latin typeface="+mn-lt"/>
                <a:ea typeface="+mn-ea"/>
                <a:cs typeface="+mn-cs"/>
              </a:rPr>
              <a:t> test will still apply to the following occupations.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Lobbies for the trucking, drayage and courier industries</a:t>
            </a:r>
            <a:endParaRPr lang="en-US" dirty="0"/>
          </a:p>
        </p:txBody>
      </p:sp>
      <p:sp>
        <p:nvSpPr>
          <p:cNvPr id="4" name="Slide Number Placeholder 3"/>
          <p:cNvSpPr>
            <a:spLocks noGrp="1"/>
          </p:cNvSpPr>
          <p:nvPr>
            <p:ph type="sldNum" sz="quarter" idx="5"/>
          </p:nvPr>
        </p:nvSpPr>
        <p:spPr/>
        <p:txBody>
          <a:bodyPr/>
          <a:lstStyle/>
          <a:p>
            <a:fld id="{979173BD-6B77-41E4-8671-A023BF6B4660}" type="slidenum">
              <a:rPr lang="en-US" smtClean="0"/>
              <a:t>47</a:t>
            </a:fld>
            <a:endParaRPr lang="en-US" dirty="0"/>
          </a:p>
        </p:txBody>
      </p:sp>
    </p:spTree>
    <p:extLst>
      <p:ext uri="{BB962C8B-B14F-4D97-AF65-F5344CB8AC3E}">
        <p14:creationId xmlns:p14="http://schemas.microsoft.com/office/powerpoint/2010/main" val="66292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Probably recognizing a number of flaws in this hastily prepared legislation.</a:t>
            </a:r>
          </a:p>
        </p:txBody>
      </p:sp>
      <p:sp>
        <p:nvSpPr>
          <p:cNvPr id="4" name="Slide Number Placeholder 3"/>
          <p:cNvSpPr>
            <a:spLocks noGrp="1"/>
          </p:cNvSpPr>
          <p:nvPr>
            <p:ph type="sldNum" sz="quarter" idx="5"/>
          </p:nvPr>
        </p:nvSpPr>
        <p:spPr/>
        <p:txBody>
          <a:bodyPr/>
          <a:lstStyle/>
          <a:p>
            <a:fld id="{979173BD-6B77-41E4-8671-A023BF6B4660}" type="slidenum">
              <a:rPr lang="en-US" smtClean="0"/>
              <a:t>48</a:t>
            </a:fld>
            <a:endParaRPr lang="en-US" dirty="0"/>
          </a:p>
        </p:txBody>
      </p:sp>
    </p:spTree>
    <p:extLst>
      <p:ext uri="{BB962C8B-B14F-4D97-AF65-F5344CB8AC3E}">
        <p14:creationId xmlns:p14="http://schemas.microsoft.com/office/powerpoint/2010/main" val="18922940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a complicated set of requirements, there is Business-to-Business Exception to the application of AB 5.</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AB 5 will not apply to bona fide business-to-business contracting relationships between sole proprietorships, partnerships, limited liability companies, limited liability partnerships, or corporations, and excluding individuals performing services (who will still be subject to the ABC test).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such business-to-business contract relationships, the determination of employee or independent contractor status of the business services provider shall be governed by the </a:t>
            </a:r>
            <a:r>
              <a:rPr lang="en-US" sz="1200" i="1" kern="1200" dirty="0" err="1">
                <a:solidFill>
                  <a:schemeClr val="tx1"/>
                </a:solidFill>
                <a:effectLst/>
                <a:latin typeface="+mn-lt"/>
                <a:ea typeface="+mn-ea"/>
                <a:cs typeface="+mn-cs"/>
              </a:rPr>
              <a:t>Borello</a:t>
            </a:r>
            <a:r>
              <a:rPr lang="en-US" sz="1200" i="1" kern="1200" dirty="0">
                <a:solidFill>
                  <a:schemeClr val="tx1"/>
                </a:solidFill>
                <a:effectLst/>
                <a:latin typeface="+mn-lt"/>
                <a:ea typeface="+mn-ea"/>
                <a:cs typeface="+mn-cs"/>
              </a:rPr>
              <a:t> Standard</a:t>
            </a:r>
            <a:r>
              <a:rPr lang="en-US" sz="1200" kern="1200" dirty="0">
                <a:solidFill>
                  <a:schemeClr val="tx1"/>
                </a:solidFill>
                <a:effectLst/>
                <a:latin typeface="+mn-lt"/>
                <a:ea typeface="+mn-ea"/>
                <a:cs typeface="+mn-cs"/>
              </a:rPr>
              <a:t> if the contracting business demonstrates that all of the following criteria are satisfied:</a:t>
            </a:r>
            <a:endParaRPr lang="en-US" dirty="0"/>
          </a:p>
        </p:txBody>
      </p:sp>
      <p:sp>
        <p:nvSpPr>
          <p:cNvPr id="4" name="Slide Number Placeholder 3"/>
          <p:cNvSpPr>
            <a:spLocks noGrp="1"/>
          </p:cNvSpPr>
          <p:nvPr>
            <p:ph type="sldNum" sz="quarter" idx="5"/>
          </p:nvPr>
        </p:nvSpPr>
        <p:spPr/>
        <p:txBody>
          <a:bodyPr/>
          <a:lstStyle/>
          <a:p>
            <a:fld id="{979173BD-6B77-41E4-8671-A023BF6B4660}" type="slidenum">
              <a:rPr lang="en-US" smtClean="0"/>
              <a:t>50</a:t>
            </a:fld>
            <a:endParaRPr lang="en-US" dirty="0"/>
          </a:p>
        </p:txBody>
      </p:sp>
    </p:spTree>
    <p:extLst>
      <p:ext uri="{BB962C8B-B14F-4D97-AF65-F5344CB8AC3E}">
        <p14:creationId xmlns:p14="http://schemas.microsoft.com/office/powerpoint/2010/main" val="2102483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9173BD-6B77-41E4-8671-A023BF6B4660}" type="slidenum">
              <a:rPr lang="en-US" smtClean="0"/>
              <a:t>5</a:t>
            </a:fld>
            <a:endParaRPr lang="en-US" dirty="0"/>
          </a:p>
        </p:txBody>
      </p:sp>
    </p:spTree>
    <p:extLst>
      <p:ext uri="{BB962C8B-B14F-4D97-AF65-F5344CB8AC3E}">
        <p14:creationId xmlns:p14="http://schemas.microsoft.com/office/powerpoint/2010/main" val="13532480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With respect to persons licensed by the Contractor’s State License Board, AB 5 establishes another set of standards, which hold that </a:t>
            </a:r>
            <a:r>
              <a:rPr lang="en-US" sz="1200" i="1" kern="1200" dirty="0">
                <a:solidFill>
                  <a:schemeClr val="tx1"/>
                </a:solidFill>
                <a:effectLst/>
                <a:latin typeface="+mn-lt"/>
                <a:ea typeface="+mn-ea"/>
                <a:cs typeface="+mn-cs"/>
              </a:rPr>
              <a:t>Dynamex</a:t>
            </a:r>
            <a:r>
              <a:rPr lang="en-US" sz="1200" kern="1200" dirty="0">
                <a:solidFill>
                  <a:schemeClr val="tx1"/>
                </a:solidFill>
                <a:effectLst/>
                <a:latin typeface="+mn-lt"/>
                <a:ea typeface="+mn-ea"/>
                <a:cs typeface="+mn-cs"/>
              </a:rPr>
              <a:t> will not apply to the relationship between a contractor and an individual performing work pursuant to a subcontract in the construction industry, and instead the determination of whether the individual is an employee of the contractor shall be governed by Labor Code 2750.5 and by </a:t>
            </a:r>
            <a:r>
              <a:rPr lang="en-US" sz="1200" i="1" kern="1200" dirty="0" err="1">
                <a:solidFill>
                  <a:schemeClr val="tx1"/>
                </a:solidFill>
                <a:effectLst/>
                <a:latin typeface="+mn-lt"/>
                <a:ea typeface="+mn-ea"/>
                <a:cs typeface="+mn-cs"/>
              </a:rPr>
              <a:t>Borello</a:t>
            </a:r>
            <a:r>
              <a:rPr lang="en-US" sz="1200" kern="1200" dirty="0">
                <a:solidFill>
                  <a:schemeClr val="tx1"/>
                </a:solidFill>
                <a:effectLst/>
                <a:latin typeface="+mn-lt"/>
                <a:ea typeface="+mn-ea"/>
                <a:cs typeface="+mn-cs"/>
              </a:rPr>
              <a:t>, if the contractor demonstrates that all the following criteria are satisfied:</a:t>
            </a:r>
          </a:p>
        </p:txBody>
      </p:sp>
      <p:sp>
        <p:nvSpPr>
          <p:cNvPr id="4" name="Slide Number Placeholder 3"/>
          <p:cNvSpPr>
            <a:spLocks noGrp="1"/>
          </p:cNvSpPr>
          <p:nvPr>
            <p:ph type="sldNum" sz="quarter" idx="5"/>
          </p:nvPr>
        </p:nvSpPr>
        <p:spPr/>
        <p:txBody>
          <a:bodyPr/>
          <a:lstStyle/>
          <a:p>
            <a:fld id="{979173BD-6B77-41E4-8671-A023BF6B4660}" type="slidenum">
              <a:rPr lang="en-US" smtClean="0"/>
              <a:t>54</a:t>
            </a:fld>
            <a:endParaRPr lang="en-US" dirty="0"/>
          </a:p>
        </p:txBody>
      </p:sp>
    </p:spTree>
    <p:extLst>
      <p:ext uri="{BB962C8B-B14F-4D97-AF65-F5344CB8AC3E}">
        <p14:creationId xmlns:p14="http://schemas.microsoft.com/office/powerpoint/2010/main" val="25440699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With respect to persons licensed by the Contractor’s State License Board, AB 5 establishes another set of standards, which hold that </a:t>
            </a:r>
            <a:r>
              <a:rPr lang="en-US" sz="1200" i="1" kern="1200" dirty="0">
                <a:solidFill>
                  <a:schemeClr val="tx1"/>
                </a:solidFill>
                <a:effectLst/>
                <a:latin typeface="+mn-lt"/>
                <a:ea typeface="+mn-ea"/>
                <a:cs typeface="+mn-cs"/>
              </a:rPr>
              <a:t>Dynamex</a:t>
            </a:r>
            <a:r>
              <a:rPr lang="en-US" sz="1200" kern="1200" dirty="0">
                <a:solidFill>
                  <a:schemeClr val="tx1"/>
                </a:solidFill>
                <a:effectLst/>
                <a:latin typeface="+mn-lt"/>
                <a:ea typeface="+mn-ea"/>
                <a:cs typeface="+mn-cs"/>
              </a:rPr>
              <a:t> will not apply to the relationship between a contractor and an individual performing work pursuant to a subcontract in the construction industry, and instead the determination of whether the individual is an employee of the contractor shall be governed by Labor Code 2750.5 and by </a:t>
            </a:r>
            <a:r>
              <a:rPr lang="en-US" sz="1200" i="1" kern="1200" dirty="0" err="1">
                <a:solidFill>
                  <a:schemeClr val="tx1"/>
                </a:solidFill>
                <a:effectLst/>
                <a:latin typeface="+mn-lt"/>
                <a:ea typeface="+mn-ea"/>
                <a:cs typeface="+mn-cs"/>
              </a:rPr>
              <a:t>Borello</a:t>
            </a:r>
            <a:r>
              <a:rPr lang="en-US" sz="1200" kern="1200" dirty="0">
                <a:solidFill>
                  <a:schemeClr val="tx1"/>
                </a:solidFill>
                <a:effectLst/>
                <a:latin typeface="+mn-lt"/>
                <a:ea typeface="+mn-ea"/>
                <a:cs typeface="+mn-cs"/>
              </a:rPr>
              <a:t>, if the contractor demonstrates that all the following criteria are satisfied:</a:t>
            </a:r>
          </a:p>
        </p:txBody>
      </p:sp>
      <p:sp>
        <p:nvSpPr>
          <p:cNvPr id="4" name="Slide Number Placeholder 3"/>
          <p:cNvSpPr>
            <a:spLocks noGrp="1"/>
          </p:cNvSpPr>
          <p:nvPr>
            <p:ph type="sldNum" sz="quarter" idx="5"/>
          </p:nvPr>
        </p:nvSpPr>
        <p:spPr/>
        <p:txBody>
          <a:bodyPr/>
          <a:lstStyle/>
          <a:p>
            <a:fld id="{979173BD-6B77-41E4-8671-A023BF6B4660}" type="slidenum">
              <a:rPr lang="en-US" smtClean="0"/>
              <a:t>55</a:t>
            </a:fld>
            <a:endParaRPr lang="en-US" dirty="0"/>
          </a:p>
        </p:txBody>
      </p:sp>
    </p:spTree>
    <p:extLst>
      <p:ext uri="{BB962C8B-B14F-4D97-AF65-F5344CB8AC3E}">
        <p14:creationId xmlns:p14="http://schemas.microsoft.com/office/powerpoint/2010/main" val="810844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87C145-3E62-46B9-B149-9547AD222616}" type="slidenum">
              <a:rPr lang="en-US" smtClean="0"/>
              <a:pPr/>
              <a:t>56</a:t>
            </a:fld>
            <a:endParaRPr lang="en-US" dirty="0"/>
          </a:p>
        </p:txBody>
      </p:sp>
    </p:spTree>
    <p:extLst>
      <p:ext uri="{BB962C8B-B14F-4D97-AF65-F5344CB8AC3E}">
        <p14:creationId xmlns:p14="http://schemas.microsoft.com/office/powerpoint/2010/main" val="1768497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p>
          <a:p>
            <a:r>
              <a:rPr lang="en-US" dirty="0"/>
              <a:t>At this point, in August of 2020, I’m sure everyone is very familiar with Assembly Bill 5.  Marron Lawyers has given several webinars for CDA on the topic, first on the Dynamex decision after it came out, and then on its codification into law with AB-5.  During those webinars we were looking forward and anticipating outcomes and the impact of AB 5.  And while we are still at the early stages of feeling the consequences of the sweeping legislation, there have been some recent major developments in the courts.  So this presentation is intended to be a review of where things currently stand, and how we got here.  To that end, here is a little refresher on AB 5.</a:t>
            </a:r>
          </a:p>
          <a:p>
            <a:endParaRPr lang="en-US" dirty="0"/>
          </a:p>
          <a:p>
            <a:r>
              <a:rPr lang="en-US" dirty="0"/>
              <a:t>II. </a:t>
            </a:r>
          </a:p>
          <a:p>
            <a:r>
              <a:rPr lang="en-US" dirty="0"/>
              <a:t>Note that this is basically a class action without the requirement of having to go through the rigors of class certification.  The plaintiff does not have to demonstrate that his or her case can or should be tried on a representative / class basis.</a:t>
            </a:r>
          </a:p>
        </p:txBody>
      </p:sp>
      <p:sp>
        <p:nvSpPr>
          <p:cNvPr id="4" name="Slide Number Placeholder 3"/>
          <p:cNvSpPr>
            <a:spLocks noGrp="1"/>
          </p:cNvSpPr>
          <p:nvPr>
            <p:ph type="sldNum" sz="quarter" idx="5"/>
          </p:nvPr>
        </p:nvSpPr>
        <p:spPr/>
        <p:txBody>
          <a:bodyPr/>
          <a:lstStyle/>
          <a:p>
            <a:fld id="{979173BD-6B77-41E4-8671-A023BF6B4660}" type="slidenum">
              <a:rPr lang="en-US" smtClean="0"/>
              <a:t>6</a:t>
            </a:fld>
            <a:endParaRPr lang="en-US" dirty="0"/>
          </a:p>
        </p:txBody>
      </p:sp>
    </p:spTree>
    <p:extLst>
      <p:ext uri="{BB962C8B-B14F-4D97-AF65-F5344CB8AC3E}">
        <p14:creationId xmlns:p14="http://schemas.microsoft.com/office/powerpoint/2010/main" val="2803773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all know from operating in California, the State politicians tout themselves and being “worker” friendly, and they have create a more difficult environment for employers/companies or aka “hiring entities” than many other states.  AB 5 and the ABC test are no exception to the rule.  Note that the ABC test places the burden on the hiring entity, even though in the litigation context they would be coming in as a defendant.  Usually a plaintiff, or the one making the allegations, is the one dragging a defendant into court, and as a general matter of fairness the plaintiff therefore usually has the burden of proving its allegations.  This burden-shifting, as we call it, is a boon to the plaintiff worker bringing a misclassification claim.</a:t>
            </a:r>
          </a:p>
        </p:txBody>
      </p:sp>
      <p:sp>
        <p:nvSpPr>
          <p:cNvPr id="4" name="Slide Number Placeholder 3"/>
          <p:cNvSpPr>
            <a:spLocks noGrp="1"/>
          </p:cNvSpPr>
          <p:nvPr>
            <p:ph type="sldNum" sz="quarter" idx="5"/>
          </p:nvPr>
        </p:nvSpPr>
        <p:spPr/>
        <p:txBody>
          <a:bodyPr/>
          <a:lstStyle/>
          <a:p>
            <a:fld id="{979173BD-6B77-41E4-8671-A023BF6B4660}" type="slidenum">
              <a:rPr lang="en-US" smtClean="0"/>
              <a:t>7</a:t>
            </a:fld>
            <a:endParaRPr lang="en-US" dirty="0"/>
          </a:p>
        </p:txBody>
      </p:sp>
    </p:spTree>
    <p:extLst>
      <p:ext uri="{BB962C8B-B14F-4D97-AF65-F5344CB8AC3E}">
        <p14:creationId xmlns:p14="http://schemas.microsoft.com/office/powerpoint/2010/main" val="14920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p>
          <a:p>
            <a:r>
              <a:rPr lang="en-US" dirty="0"/>
              <a:t>Many of you will already have felt the impact of AB-5, but here is a general overview of the impacts which we anticipated would happen as a result of AB-5.</a:t>
            </a:r>
          </a:p>
          <a:p>
            <a:endParaRPr lang="en-US" dirty="0"/>
          </a:p>
        </p:txBody>
      </p:sp>
      <p:sp>
        <p:nvSpPr>
          <p:cNvPr id="4" name="Slide Number Placeholder 3"/>
          <p:cNvSpPr>
            <a:spLocks noGrp="1"/>
          </p:cNvSpPr>
          <p:nvPr>
            <p:ph type="sldNum" sz="quarter" idx="5"/>
          </p:nvPr>
        </p:nvSpPr>
        <p:spPr/>
        <p:txBody>
          <a:bodyPr/>
          <a:lstStyle/>
          <a:p>
            <a:fld id="{979173BD-6B77-41E4-8671-A023BF6B4660}" type="slidenum">
              <a:rPr lang="en-US" smtClean="0"/>
              <a:t>8</a:t>
            </a:fld>
            <a:endParaRPr lang="en-US" dirty="0"/>
          </a:p>
        </p:txBody>
      </p:sp>
    </p:spTree>
    <p:extLst>
      <p:ext uri="{BB962C8B-B14F-4D97-AF65-F5344CB8AC3E}">
        <p14:creationId xmlns:p14="http://schemas.microsoft.com/office/powerpoint/2010/main" val="117074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CDA members you will have heard some of the nightmares.  For example, I was recently filled in on an association member’s story.  He had anticipated the changes coming down the pike and made the changes being demanded by the legislature.  Trying to do all the right things, he made all of his workers employees, and thereby changed his entire business model in doing so.  But that left him at a strategic disadvantage and he was essentially priced out of competitive marketplace.  So as a direct result of AB 5 this member lost his business.  That shows the stakes at play with such a sweeping piece of law that wants to change the entire landscape.  However, we will see that it is this very same expansiveness that has opened AB 5 up to successful legal challenges, which of course are welcomed by the industry.</a:t>
            </a:r>
          </a:p>
        </p:txBody>
      </p:sp>
      <p:sp>
        <p:nvSpPr>
          <p:cNvPr id="4" name="Slide Number Placeholder 3"/>
          <p:cNvSpPr>
            <a:spLocks noGrp="1"/>
          </p:cNvSpPr>
          <p:nvPr>
            <p:ph type="sldNum" sz="quarter" idx="5"/>
          </p:nvPr>
        </p:nvSpPr>
        <p:spPr/>
        <p:txBody>
          <a:bodyPr/>
          <a:lstStyle/>
          <a:p>
            <a:fld id="{979173BD-6B77-41E4-8671-A023BF6B4660}" type="slidenum">
              <a:rPr lang="en-US" smtClean="0"/>
              <a:t>9</a:t>
            </a:fld>
            <a:endParaRPr lang="en-US" dirty="0"/>
          </a:p>
        </p:txBody>
      </p:sp>
    </p:spTree>
    <p:extLst>
      <p:ext uri="{BB962C8B-B14F-4D97-AF65-F5344CB8AC3E}">
        <p14:creationId xmlns:p14="http://schemas.microsoft.com/office/powerpoint/2010/main" val="2003826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p>
          <a:p>
            <a:r>
              <a:rPr lang="en-US" dirty="0"/>
              <a:t>As anticipated, AB 5 created a lot of confusion, and made a big mess for many California employers.  That caused an immediate flood of lobbying efforts seeking specific carve-outs for certain industries.  I’ll leave it to you decide if you think this is an efficient, or fair way of going about it.  But here are some of the carved out exemptions in AB-5.</a:t>
            </a:r>
          </a:p>
        </p:txBody>
      </p:sp>
      <p:sp>
        <p:nvSpPr>
          <p:cNvPr id="4" name="Slide Number Placeholder 3"/>
          <p:cNvSpPr>
            <a:spLocks noGrp="1"/>
          </p:cNvSpPr>
          <p:nvPr>
            <p:ph type="sldNum" sz="quarter" idx="10"/>
          </p:nvPr>
        </p:nvSpPr>
        <p:spPr/>
        <p:txBody>
          <a:bodyPr/>
          <a:lstStyle/>
          <a:p>
            <a:fld id="{BF87C145-3E62-46B9-B149-9547AD222616}" type="slidenum">
              <a:rPr lang="en-US" smtClean="0"/>
              <a:pPr/>
              <a:t>10</a:t>
            </a:fld>
            <a:endParaRPr lang="en-US" dirty="0"/>
          </a:p>
        </p:txBody>
      </p:sp>
    </p:spTree>
    <p:extLst>
      <p:ext uri="{BB962C8B-B14F-4D97-AF65-F5344CB8AC3E}">
        <p14:creationId xmlns:p14="http://schemas.microsoft.com/office/powerpoint/2010/main" val="125485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 5 provides that “[</a:t>
            </a:r>
            <a:r>
              <a:rPr lang="en-US" dirty="0" err="1"/>
              <a:t>i</a:t>
            </a:r>
            <a:r>
              <a:rPr lang="en-US" dirty="0"/>
              <a:t>]f a court of law rules that the three-part [ABC] test . . . cannot be applied to a particular context” due, for example, to federal preemption, “then the determination of employee or independent contractor status in that context shall instead be governed by [</a:t>
            </a:r>
            <a:r>
              <a:rPr lang="en-US" dirty="0" err="1"/>
              <a:t>Borello</a:t>
            </a:r>
            <a:r>
              <a:rPr lang="en-US" dirty="0"/>
              <a:t>].” Id. at § 2750.3(a)(1)(3).  That is how the motor carrier exemption got established.</a:t>
            </a:r>
          </a:p>
          <a:p>
            <a:endParaRPr lang="en-US" dirty="0"/>
          </a:p>
          <a:p>
            <a:r>
              <a:rPr lang="en-US" dirty="0"/>
              <a:t>The motor carriers exemption is where a lot of the action is currently.  As anticipated, AB 5 created a lot of confusion, and essentially made an even bigger mess for California employers.  Because the ABC Test only applies to the California Wage Orders, there are now multiple tests, which of course is a nightmare for many businesses.  As if the former </a:t>
            </a:r>
            <a:r>
              <a:rPr lang="en-US" dirty="0" err="1"/>
              <a:t>Borrello</a:t>
            </a:r>
            <a:r>
              <a:rPr lang="en-US" dirty="0"/>
              <a:t> test wasn’t confusing enough, with its 11 factors for determining independent contractor or employee status, there is now the ABC test which is applied to certain situations and a </a:t>
            </a:r>
            <a:r>
              <a:rPr lang="en-US" dirty="0" err="1"/>
              <a:t>Borello</a:t>
            </a:r>
            <a:r>
              <a:rPr lang="en-US" dirty="0"/>
              <a:t> test that applies to others.  This is because there is a clause in AB 5 that says in situations where the ABC test is not applicable, the old </a:t>
            </a:r>
            <a:r>
              <a:rPr lang="en-US" dirty="0" err="1"/>
              <a:t>Borello</a:t>
            </a:r>
            <a:r>
              <a:rPr lang="en-US" dirty="0"/>
              <a:t> test still controls.  This multiple test schema, is of course very impractical.  And the delivery industry, because it relies so heavily on independent contractors, finds itself at a rather confusing juncture of the law.</a:t>
            </a:r>
          </a:p>
          <a:p>
            <a:r>
              <a:rPr lang="en-US" dirty="0"/>
              <a:t> </a:t>
            </a:r>
          </a:p>
          <a:p>
            <a:r>
              <a:rPr lang="en-US" dirty="0"/>
              <a:t>As you know, the industry lobbied against this multiple test approach.  In Dynamex, Dynamex argued to the California Supreme Court that having two separate tests – one for the wage orders and one for other aspects of the Labor Code (not to mention for other purposes, such as state taxes) – would create confusion and be unworkable in practice. </a:t>
            </a:r>
          </a:p>
          <a:p>
            <a:endParaRPr lang="en-US" dirty="0"/>
          </a:p>
          <a:p>
            <a:r>
              <a:rPr lang="en-US" dirty="0"/>
              <a:t>The court, of course, rejected this argument, stating that the wage order “purposefully adopts its own definition” of who is an employee “to govern application of the wage order’s obligations that is intentionally broader than the standard of employment that would otherwise apply.” </a:t>
            </a:r>
          </a:p>
          <a:p>
            <a:endParaRPr lang="en-US" dirty="0"/>
          </a:p>
          <a:p>
            <a:r>
              <a:rPr lang="en-US" dirty="0"/>
              <a:t>The court went on to state that “any potential inconsistency” arises from the wage order’s broad definition, and that “it is possible under </a:t>
            </a:r>
            <a:r>
              <a:rPr lang="en-US" dirty="0" err="1"/>
              <a:t>Borello</a:t>
            </a:r>
            <a:r>
              <a:rPr lang="en-US" dirty="0"/>
              <a:t> that a worker may properly be considered an employee with reference to one statute but not another.” </a:t>
            </a:r>
          </a:p>
          <a:p>
            <a:endParaRPr lang="en-US" dirty="0"/>
          </a:p>
          <a:p>
            <a:r>
              <a:rPr lang="en-US" dirty="0"/>
              <a:t>Thus, while not explicit, the court appeared to endorse the </a:t>
            </a:r>
            <a:r>
              <a:rPr lang="en-US" dirty="0" err="1"/>
              <a:t>Borello</a:t>
            </a:r>
            <a:r>
              <a:rPr lang="en-US" dirty="0"/>
              <a:t> standard for various aspects of the Labor Code, including for worker’s compensation purposes, even as it adopted the broader ABC test for the wage orders.  Thus, Dynamex foreshadowed exceptions to the ABC test.  And, as I mentioned, this was codified in AB-5’s clause stating that </a:t>
            </a:r>
            <a:r>
              <a:rPr lang="en-US" dirty="0" err="1"/>
              <a:t>Borello</a:t>
            </a:r>
            <a:r>
              <a:rPr lang="en-US" dirty="0"/>
              <a:t> would apply in cases where the ABC test was not applicable.</a:t>
            </a:r>
          </a:p>
          <a:p>
            <a:endParaRPr lang="en-US" dirty="0"/>
          </a:p>
        </p:txBody>
      </p:sp>
      <p:sp>
        <p:nvSpPr>
          <p:cNvPr id="4" name="Slide Number Placeholder 3"/>
          <p:cNvSpPr>
            <a:spLocks noGrp="1"/>
          </p:cNvSpPr>
          <p:nvPr>
            <p:ph type="sldNum" sz="quarter" idx="10"/>
          </p:nvPr>
        </p:nvSpPr>
        <p:spPr/>
        <p:txBody>
          <a:bodyPr/>
          <a:lstStyle/>
          <a:p>
            <a:fld id="{BF87C145-3E62-46B9-B149-9547AD222616}" type="slidenum">
              <a:rPr lang="en-US" smtClean="0"/>
              <a:pPr/>
              <a:t>11</a:t>
            </a:fld>
            <a:endParaRPr lang="en-US" dirty="0"/>
          </a:p>
        </p:txBody>
      </p:sp>
    </p:spTree>
    <p:extLst>
      <p:ext uri="{BB962C8B-B14F-4D97-AF65-F5344CB8AC3E}">
        <p14:creationId xmlns:p14="http://schemas.microsoft.com/office/powerpoint/2010/main" val="1965973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7C46D19-765A-4CB0-8DF3-A759010E1B7B}" type="datetime1">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E893CD-D6DD-4900-969E-EDDEE1C4A337}"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062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6BEB73-6EDD-4F84-BF36-9EB529A28518}" type="datetime1">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E893CD-D6DD-4900-969E-EDDEE1C4A337}" type="slidenum">
              <a:rPr lang="en-US" smtClean="0"/>
              <a:t>‹#›</a:t>
            </a:fld>
            <a:endParaRPr lang="en-US" dirty="0"/>
          </a:p>
        </p:txBody>
      </p:sp>
    </p:spTree>
    <p:extLst>
      <p:ext uri="{BB962C8B-B14F-4D97-AF65-F5344CB8AC3E}">
        <p14:creationId xmlns:p14="http://schemas.microsoft.com/office/powerpoint/2010/main" val="177251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CB2EC3-6EDC-4253-9CFF-6F542D4C227D}" type="datetime1">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E893CD-D6DD-4900-969E-EDDEE1C4A337}" type="slidenum">
              <a:rPr lang="en-US" smtClean="0"/>
              <a:t>‹#›</a:t>
            </a:fld>
            <a:endParaRPr lang="en-US" dirty="0"/>
          </a:p>
        </p:txBody>
      </p:sp>
    </p:spTree>
    <p:extLst>
      <p:ext uri="{BB962C8B-B14F-4D97-AF65-F5344CB8AC3E}">
        <p14:creationId xmlns:p14="http://schemas.microsoft.com/office/powerpoint/2010/main" val="413709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88968" y="245040"/>
            <a:ext cx="10058400" cy="1450757"/>
          </a:xfrm>
        </p:spPr>
        <p:txBody>
          <a:bodyPr/>
          <a:lstStyle>
            <a:lvl1pPr>
              <a:defRPr>
                <a:latin typeface="Century Schoolbook" panose="020406040505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entury Schoolbook" panose="02040604050505020304" pitchFamily="18" charset="0"/>
              </a:defRPr>
            </a:lvl1pPr>
            <a:lvl2pPr>
              <a:defRPr>
                <a:latin typeface="Century Schoolbook" panose="02040604050505020304" pitchFamily="18" charset="0"/>
              </a:defRPr>
            </a:lvl2pPr>
            <a:lvl3pPr>
              <a:defRPr>
                <a:latin typeface="Century Schoolbook" panose="02040604050505020304" pitchFamily="18" charset="0"/>
              </a:defRPr>
            </a:lvl3pPr>
            <a:lvl4pPr>
              <a:defRPr>
                <a:latin typeface="Century Schoolbook" panose="02040604050505020304" pitchFamily="18" charset="0"/>
              </a:defRPr>
            </a:lvl4pPr>
            <a:lvl5pPr>
              <a:defRPr>
                <a:latin typeface="Century Schoolbook" panose="020406040505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C4C2ABB-630D-48A2-96D4-8037EF864B34}" type="datetime1">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E893CD-D6DD-4900-969E-EDDEE1C4A337}" type="slidenum">
              <a:rPr lang="en-US" smtClean="0"/>
              <a:t>‹#›</a:t>
            </a:fld>
            <a:endParaRPr lang="en-US" dirty="0"/>
          </a:p>
        </p:txBody>
      </p:sp>
    </p:spTree>
    <p:extLst>
      <p:ext uri="{BB962C8B-B14F-4D97-AF65-F5344CB8AC3E}">
        <p14:creationId xmlns:p14="http://schemas.microsoft.com/office/powerpoint/2010/main" val="1390569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A5E1C5-4D1C-4FA5-972F-196CA2CDD1B8}" type="datetime1">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E893CD-D6DD-4900-969E-EDDEE1C4A337}"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1661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AEBF8B-8B89-4599-8E74-1D149C8C7FD9}" type="datetime1">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E893CD-D6DD-4900-969E-EDDEE1C4A337}" type="slidenum">
              <a:rPr lang="en-US" smtClean="0"/>
              <a:t>‹#›</a:t>
            </a:fld>
            <a:endParaRPr lang="en-US" dirty="0"/>
          </a:p>
        </p:txBody>
      </p:sp>
    </p:spTree>
    <p:extLst>
      <p:ext uri="{BB962C8B-B14F-4D97-AF65-F5344CB8AC3E}">
        <p14:creationId xmlns:p14="http://schemas.microsoft.com/office/powerpoint/2010/main" val="180706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C7E803-68A0-45EF-ABB5-05BC4089EF11}" type="datetime1">
              <a:rPr lang="en-US" smtClean="0"/>
              <a:t>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E893CD-D6DD-4900-969E-EDDEE1C4A337}" type="slidenum">
              <a:rPr lang="en-US" smtClean="0"/>
              <a:t>‹#›</a:t>
            </a:fld>
            <a:endParaRPr lang="en-US" dirty="0"/>
          </a:p>
        </p:txBody>
      </p:sp>
    </p:spTree>
    <p:extLst>
      <p:ext uri="{BB962C8B-B14F-4D97-AF65-F5344CB8AC3E}">
        <p14:creationId xmlns:p14="http://schemas.microsoft.com/office/powerpoint/2010/main" val="1768171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400">
                <a:latin typeface="Century Schoolbook" panose="02040604050505020304" pitchFamily="18"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C796BEF4-183D-43ED-9295-3A9FECF45864}" type="datetime1">
              <a:rPr lang="en-US" smtClean="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E893CD-D6DD-4900-969E-EDDEE1C4A337}" type="slidenum">
              <a:rPr lang="en-US" smtClean="0"/>
              <a:t>‹#›</a:t>
            </a:fld>
            <a:endParaRPr lang="en-US" dirty="0"/>
          </a:p>
        </p:txBody>
      </p:sp>
    </p:spTree>
    <p:extLst>
      <p:ext uri="{BB962C8B-B14F-4D97-AF65-F5344CB8AC3E}">
        <p14:creationId xmlns:p14="http://schemas.microsoft.com/office/powerpoint/2010/main" val="593996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1C4B1F5-E079-4C12-A21E-9F348AC62E6B}" type="datetime1">
              <a:rPr lang="en-US" smtClean="0"/>
              <a:t>8/10/2020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8E893CD-D6DD-4900-969E-EDDEE1C4A337}" type="slidenum">
              <a:rPr lang="en-US" smtClean="0"/>
              <a:t>‹#›</a:t>
            </a:fld>
            <a:endParaRPr lang="en-US" dirty="0"/>
          </a:p>
        </p:txBody>
      </p:sp>
    </p:spTree>
    <p:extLst>
      <p:ext uri="{BB962C8B-B14F-4D97-AF65-F5344CB8AC3E}">
        <p14:creationId xmlns:p14="http://schemas.microsoft.com/office/powerpoint/2010/main" val="1228380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5D13AED-1065-4FA3-BF71-0DD4BE453E24}" type="datetime1">
              <a:rPr lang="en-US" smtClean="0"/>
              <a:t>8/10/2020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8E893CD-D6DD-4900-969E-EDDEE1C4A337}" type="slidenum">
              <a:rPr lang="en-US" smtClean="0"/>
              <a:pPr/>
              <a:t>‹#›</a:t>
            </a:fld>
            <a:endParaRPr lang="en-US" dirty="0"/>
          </a:p>
        </p:txBody>
      </p:sp>
    </p:spTree>
    <p:extLst>
      <p:ext uri="{BB962C8B-B14F-4D97-AF65-F5344CB8AC3E}">
        <p14:creationId xmlns:p14="http://schemas.microsoft.com/office/powerpoint/2010/main" val="3704907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C1550-CC5B-4E43-B09E-B62CE1918F0D}" type="datetime1">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E893CD-D6DD-4900-969E-EDDEE1C4A337}" type="slidenum">
              <a:rPr lang="en-US" smtClean="0"/>
              <a:t>‹#›</a:t>
            </a:fld>
            <a:endParaRPr lang="en-US" dirty="0"/>
          </a:p>
        </p:txBody>
      </p:sp>
    </p:spTree>
    <p:extLst>
      <p:ext uri="{BB962C8B-B14F-4D97-AF65-F5344CB8AC3E}">
        <p14:creationId xmlns:p14="http://schemas.microsoft.com/office/powerpoint/2010/main" val="53590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05593" y="220101"/>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62C08CF-5E44-411D-B5E1-1E737F3670C0}" type="datetime1">
              <a:rPr lang="en-US" smtClean="0"/>
              <a:t>8/10/2020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8E893CD-D6DD-4900-969E-EDDEE1C4A337}"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no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6903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Century Schoolbook" panose="02040604050505020304" pitchFamily="18"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Century Schoolbook" panose="02040604050505020304" pitchFamily="18"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Century Schoolbook" panose="02040604050505020304" pitchFamily="18"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entury Schoolbook" panose="02040604050505020304" pitchFamily="18"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entury Schoolbook" panose="02040604050505020304" pitchFamily="18"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entury Schoolbook" panose="02040604050505020304" pitchFamily="18"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en.wikipedia.org/wiki/Mercedes-Benz_Sprinter" TargetMode="Externa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mailto:pmarron@marronlawyers.com" TargetMode="External"/><Relationship Id="rId2" Type="http://schemas.openxmlformats.org/officeDocument/2006/relationships/notesSlide" Target="../notesSlides/notesSlide32.xml"/><Relationship Id="rId1" Type="http://schemas.openxmlformats.org/officeDocument/2006/relationships/slideLayout" Target="../slideLayouts/slideLayout6.xml"/><Relationship Id="rId5" Type="http://schemas.openxmlformats.org/officeDocument/2006/relationships/hyperlink" Target="mailto:srice@marronlaw.com" TargetMode="External"/><Relationship Id="rId4" Type="http://schemas.openxmlformats.org/officeDocument/2006/relationships/hyperlink" Target="mailto:parenas@marronlaw.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8FDD5-01ED-44F9-8332-417D0F46BA9C}"/>
              </a:ext>
            </a:extLst>
          </p:cNvPr>
          <p:cNvSpPr>
            <a:spLocks noGrp="1"/>
          </p:cNvSpPr>
          <p:nvPr>
            <p:ph type="ctrTitle"/>
          </p:nvPr>
        </p:nvSpPr>
        <p:spPr>
          <a:xfrm>
            <a:off x="5237885" y="2217711"/>
            <a:ext cx="6612696" cy="2241175"/>
          </a:xfrm>
        </p:spPr>
        <p:txBody>
          <a:bodyPr>
            <a:noAutofit/>
          </a:bodyPr>
          <a:lstStyle/>
          <a:p>
            <a:r>
              <a:rPr lang="en-US" sz="4800" b="1" u="sng" dirty="0"/>
              <a:t>AB-5 Action Update:</a:t>
            </a:r>
            <a:br>
              <a:rPr lang="en-US" sz="4800" b="1" u="sng" dirty="0"/>
            </a:br>
            <a:br>
              <a:rPr lang="en-US" sz="1200" b="1" u="sng" dirty="0"/>
            </a:br>
            <a:br>
              <a:rPr lang="en-US" sz="1200" b="1" u="sng" dirty="0"/>
            </a:br>
            <a:r>
              <a:rPr lang="en-US" sz="4800" i="1" dirty="0"/>
              <a:t>The Latest Rulings Impacting California’s Evolving Legal Landscape</a:t>
            </a:r>
            <a:endParaRPr lang="en-US" sz="4800" i="1" dirty="0">
              <a:latin typeface="Century Schoolbook" panose="02040604050505020304" pitchFamily="18" charset="0"/>
            </a:endParaRPr>
          </a:p>
        </p:txBody>
      </p:sp>
      <p:sp>
        <p:nvSpPr>
          <p:cNvPr id="5" name="Slide Number Placeholder 4">
            <a:extLst>
              <a:ext uri="{FF2B5EF4-FFF2-40B4-BE49-F238E27FC236}">
                <a16:creationId xmlns:a16="http://schemas.microsoft.com/office/drawing/2014/main" id="{205C43E2-E9F6-4A1F-A40F-75831D7C784F}"/>
              </a:ext>
            </a:extLst>
          </p:cNvPr>
          <p:cNvSpPr>
            <a:spLocks noGrp="1"/>
          </p:cNvSpPr>
          <p:nvPr>
            <p:ph type="sldNum" sz="quarter" idx="12"/>
          </p:nvPr>
        </p:nvSpPr>
        <p:spPr/>
        <p:txBody>
          <a:bodyPr>
            <a:normAutofit/>
          </a:bodyPr>
          <a:lstStyle/>
          <a:p>
            <a:pPr>
              <a:spcAft>
                <a:spcPts val="600"/>
              </a:spcAft>
            </a:pPr>
            <a:fld id="{08E893CD-D6DD-4900-969E-EDDEE1C4A337}" type="slidenum">
              <a:rPr lang="en-US" smtClean="0"/>
              <a:pPr>
                <a:spcAft>
                  <a:spcPts val="600"/>
                </a:spcAft>
              </a:pPr>
              <a:t>1</a:t>
            </a:fld>
            <a:endParaRPr lang="en-US" dirty="0"/>
          </a:p>
        </p:txBody>
      </p:sp>
      <p:pic>
        <p:nvPicPr>
          <p:cNvPr id="4" name="Picture 3">
            <a:extLst>
              <a:ext uri="{FF2B5EF4-FFF2-40B4-BE49-F238E27FC236}">
                <a16:creationId xmlns:a16="http://schemas.microsoft.com/office/drawing/2014/main" id="{49235F73-D8F2-4C17-B4D1-F08AB93F1459}"/>
              </a:ext>
            </a:extLst>
          </p:cNvPr>
          <p:cNvPicPr>
            <a:picLocks noChangeAspect="1"/>
          </p:cNvPicPr>
          <p:nvPr/>
        </p:nvPicPr>
        <p:blipFill>
          <a:blip r:embed="rId3"/>
          <a:stretch>
            <a:fillRect/>
          </a:stretch>
        </p:blipFill>
        <p:spPr>
          <a:xfrm>
            <a:off x="574500" y="929873"/>
            <a:ext cx="4427805" cy="1777468"/>
          </a:xfrm>
          <a:prstGeom prst="rect">
            <a:avLst/>
          </a:prstGeom>
        </p:spPr>
      </p:pic>
      <p:sp>
        <p:nvSpPr>
          <p:cNvPr id="8" name="TextBox 7">
            <a:extLst>
              <a:ext uri="{FF2B5EF4-FFF2-40B4-BE49-F238E27FC236}">
                <a16:creationId xmlns:a16="http://schemas.microsoft.com/office/drawing/2014/main" id="{B4B16C6F-D3F3-4FD6-B43D-82A19ECE25C1}"/>
              </a:ext>
            </a:extLst>
          </p:cNvPr>
          <p:cNvSpPr txBox="1"/>
          <p:nvPr/>
        </p:nvSpPr>
        <p:spPr>
          <a:xfrm>
            <a:off x="1219959" y="3255177"/>
            <a:ext cx="3621741" cy="1077218"/>
          </a:xfrm>
          <a:prstGeom prst="rect">
            <a:avLst/>
          </a:prstGeom>
          <a:noFill/>
        </p:spPr>
        <p:txBody>
          <a:bodyPr wrap="square" rtlCol="0">
            <a:spAutoFit/>
          </a:bodyPr>
          <a:lstStyle/>
          <a:p>
            <a:r>
              <a:rPr lang="en-US" sz="3200" dirty="0">
                <a:latin typeface="Abadi Extra Light" panose="020B0604020202020204" pitchFamily="34" charset="0"/>
              </a:rPr>
              <a:t>August 13</a:t>
            </a:r>
            <a:r>
              <a:rPr lang="en-US" sz="3200" baseline="30000" dirty="0">
                <a:latin typeface="Abadi Extra Light" panose="020B0604020202020204" pitchFamily="34" charset="0"/>
              </a:rPr>
              <a:t>th</a:t>
            </a:r>
            <a:r>
              <a:rPr lang="en-US" sz="3200" dirty="0">
                <a:latin typeface="Abadi Extra Light" panose="020B0604020202020204" pitchFamily="34" charset="0"/>
              </a:rPr>
              <a:t>, 2020</a:t>
            </a:r>
          </a:p>
          <a:p>
            <a:r>
              <a:rPr lang="en-US" sz="3200" dirty="0">
                <a:latin typeface="Abadi Extra Light" panose="020B0604020202020204" pitchFamily="34" charset="0"/>
              </a:rPr>
              <a:t>Annual Meeting</a:t>
            </a:r>
          </a:p>
        </p:txBody>
      </p:sp>
      <p:pic>
        <p:nvPicPr>
          <p:cNvPr id="10" name="Picture 9">
            <a:extLst>
              <a:ext uri="{FF2B5EF4-FFF2-40B4-BE49-F238E27FC236}">
                <a16:creationId xmlns:a16="http://schemas.microsoft.com/office/drawing/2014/main" id="{FC3B0041-5E88-469D-B1A3-92CD9A695B91}"/>
              </a:ext>
            </a:extLst>
          </p:cNvPr>
          <p:cNvPicPr>
            <a:picLocks noChangeAspect="1"/>
          </p:cNvPicPr>
          <p:nvPr/>
        </p:nvPicPr>
        <p:blipFill>
          <a:blip r:embed="rId4"/>
          <a:stretch>
            <a:fillRect/>
          </a:stretch>
        </p:blipFill>
        <p:spPr>
          <a:xfrm>
            <a:off x="5237885" y="4726434"/>
            <a:ext cx="5974598" cy="1164437"/>
          </a:xfrm>
          <a:prstGeom prst="rect">
            <a:avLst/>
          </a:prstGeom>
        </p:spPr>
      </p:pic>
      <p:sp>
        <p:nvSpPr>
          <p:cNvPr id="11" name="TextBox 10">
            <a:extLst>
              <a:ext uri="{FF2B5EF4-FFF2-40B4-BE49-F238E27FC236}">
                <a16:creationId xmlns:a16="http://schemas.microsoft.com/office/drawing/2014/main" id="{31269B83-7F41-417B-9C45-A095FC70E8B5}"/>
              </a:ext>
            </a:extLst>
          </p:cNvPr>
          <p:cNvSpPr txBox="1"/>
          <p:nvPr/>
        </p:nvSpPr>
        <p:spPr>
          <a:xfrm>
            <a:off x="1219959" y="4585377"/>
            <a:ext cx="4484850" cy="1446550"/>
          </a:xfrm>
          <a:prstGeom prst="rect">
            <a:avLst/>
          </a:prstGeom>
          <a:noFill/>
        </p:spPr>
        <p:txBody>
          <a:bodyPr wrap="square" rtlCol="0">
            <a:spAutoFit/>
          </a:bodyPr>
          <a:lstStyle/>
          <a:p>
            <a:r>
              <a:rPr lang="en-US" sz="2000" u="sng" dirty="0">
                <a:latin typeface="Times New Roman" panose="02020603050405020304" pitchFamily="18" charset="0"/>
                <a:cs typeface="Times New Roman" panose="02020603050405020304" pitchFamily="18" charset="0"/>
              </a:rPr>
              <a:t>Presented By</a:t>
            </a:r>
            <a:r>
              <a:rPr lang="en-US" sz="2000" dirty="0">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Brett C. Ferguson, Esq.</a:t>
            </a:r>
          </a:p>
          <a:p>
            <a:r>
              <a:rPr lang="en-US" sz="2800" dirty="0">
                <a:latin typeface="Times New Roman" panose="02020603050405020304" pitchFamily="18" charset="0"/>
                <a:cs typeface="Times New Roman" panose="02020603050405020304" pitchFamily="18" charset="0"/>
              </a:rPr>
              <a:t>Marron Lawyers APC</a:t>
            </a:r>
          </a:p>
        </p:txBody>
      </p:sp>
    </p:spTree>
    <p:extLst>
      <p:ext uri="{BB962C8B-B14F-4D97-AF65-F5344CB8AC3E}">
        <p14:creationId xmlns:p14="http://schemas.microsoft.com/office/powerpoint/2010/main" val="1690555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Content Placeholder 5">
            <a:extLst>
              <a:ext uri="{FF2B5EF4-FFF2-40B4-BE49-F238E27FC236}">
                <a16:creationId xmlns:a16="http://schemas.microsoft.com/office/drawing/2014/main" id="{A8EA5D03-D275-490B-A9C2-23E5827EEDC9}"/>
              </a:ext>
            </a:extLst>
          </p:cNvPr>
          <p:cNvPicPr>
            <a:picLocks noChangeAspect="1"/>
          </p:cNvPicPr>
          <p:nvPr/>
        </p:nvPicPr>
        <p:blipFill>
          <a:blip r:embed="rId3">
            <a:lum bright="70000" contrast="-70000"/>
            <a:alphaModFix amt="5000"/>
            <a:extLst>
              <a:ext uri="{BEBA8EAE-BF5A-486C-A8C5-ECC9F3942E4B}">
                <a14:imgProps xmlns:a14="http://schemas.microsoft.com/office/drawing/2010/main">
                  <a14:imgLayer r:embed="rId4">
                    <a14:imgEffect>
                      <a14:backgroundRemoval t="10000" b="90000" l="10000" r="90000">
                        <a14:backgroundMark x1="10000" y1="58586" x2="19286" y2="48485"/>
                        <a14:backgroundMark x1="19286" y1="48485" x2="32500" y2="30303"/>
                        <a14:backgroundMark x1="32500" y1="30303" x2="45357" y2="18182"/>
                        <a14:backgroundMark x1="45357" y1="18182" x2="50714" y2="17677"/>
                        <a14:backgroundMark x1="50714" y1="17677" x2="61071" y2="19192"/>
                        <a14:backgroundMark x1="61071" y1="19192" x2="65357" y2="26768"/>
                        <a14:backgroundMark x1="65357" y1="26768" x2="66071" y2="34848"/>
                        <a14:backgroundMark x1="66071" y1="34848" x2="60714" y2="54040"/>
                        <a14:backgroundMark x1="60714" y1="54040" x2="47143" y2="72727"/>
                        <a14:backgroundMark x1="47143" y1="72727" x2="28214" y2="81818"/>
                        <a14:backgroundMark x1="28214" y1="81818" x2="16429" y2="78283"/>
                        <a14:backgroundMark x1="16429" y1="78283" x2="12143" y2="74747"/>
                        <a14:backgroundMark x1="12143" y1="74747" x2="8929" y2="69697"/>
                        <a14:backgroundMark x1="8929" y1="69697" x2="7500" y2="61616"/>
                        <a14:backgroundMark x1="7500" y1="61616" x2="10357" y2="57071"/>
                        <a14:backgroundMark x1="10357" y1="57071" x2="10714" y2="58081"/>
                      </a14:backgroundRemoval>
                    </a14:imgEffect>
                    <a14:imgEffect>
                      <a14:sharpenSoften amount="-25000"/>
                    </a14:imgEffect>
                    <a14:imgEffect>
                      <a14:colorTemperature colorTemp="6000"/>
                    </a14:imgEffect>
                    <a14:imgEffect>
                      <a14:saturation sat="0"/>
                    </a14:imgEffect>
                    <a14:imgEffect>
                      <a14:brightnessContrast bright="40000" contrast="2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22729" y="1249381"/>
            <a:ext cx="12192000" cy="6345372"/>
          </a:xfrm>
          <a:prstGeom prst="rect">
            <a:avLst/>
          </a:prstGeom>
        </p:spPr>
      </p:pic>
      <p:sp>
        <p:nvSpPr>
          <p:cNvPr id="56" name="Content Placeholder 10">
            <a:extLst>
              <a:ext uri="{FF2B5EF4-FFF2-40B4-BE49-F238E27FC236}">
                <a16:creationId xmlns:a16="http://schemas.microsoft.com/office/drawing/2014/main" id="{6549A070-BCEE-414D-9538-302589967E77}"/>
              </a:ext>
            </a:extLst>
          </p:cNvPr>
          <p:cNvSpPr>
            <a:spLocks noGrp="1"/>
          </p:cNvSpPr>
          <p:nvPr>
            <p:ph idx="1"/>
          </p:nvPr>
        </p:nvSpPr>
        <p:spPr>
          <a:xfrm>
            <a:off x="699248" y="546980"/>
            <a:ext cx="10937062" cy="5853820"/>
          </a:xfrm>
        </p:spPr>
        <p:txBody>
          <a:bodyPr>
            <a:normAutofit/>
          </a:bodyPr>
          <a:lstStyle/>
          <a:p>
            <a:r>
              <a:rPr lang="en-AU" sz="2800" b="1" u="sng" dirty="0"/>
              <a:t>AB 5 Exemptions to Specified Occupations</a:t>
            </a:r>
            <a:endParaRPr lang="en-US" sz="2800" u="sng" dirty="0"/>
          </a:p>
          <a:p>
            <a:pPr marL="0" indent="0">
              <a:buNone/>
            </a:pPr>
            <a:r>
              <a:rPr lang="en-AU" sz="2400" dirty="0"/>
              <a:t>AB 5 exempts specified occupations from the application of ABC test. These exemptions include, but are not limited to: </a:t>
            </a:r>
            <a:endParaRPr lang="en-US" sz="2400" dirty="0"/>
          </a:p>
          <a:p>
            <a:pPr lvl="0">
              <a:buFont typeface="Wingdings" panose="05000000000000000000" pitchFamily="2" charset="2"/>
              <a:buChar char="Ø"/>
            </a:pPr>
            <a:r>
              <a:rPr lang="en-AU" sz="2400" dirty="0"/>
              <a:t>licensed insurance agents </a:t>
            </a:r>
            <a:endParaRPr lang="en-US" sz="2400" dirty="0"/>
          </a:p>
          <a:p>
            <a:pPr lvl="0">
              <a:buFont typeface="Wingdings" panose="05000000000000000000" pitchFamily="2" charset="2"/>
              <a:buChar char="Ø"/>
            </a:pPr>
            <a:r>
              <a:rPr lang="en-AU" sz="2400" dirty="0"/>
              <a:t>certain licensed health care professionals;  </a:t>
            </a:r>
            <a:endParaRPr lang="en-US" sz="2400" dirty="0"/>
          </a:p>
          <a:p>
            <a:pPr lvl="0">
              <a:buFont typeface="Wingdings" panose="05000000000000000000" pitchFamily="2" charset="2"/>
              <a:buChar char="Ø"/>
            </a:pPr>
            <a:r>
              <a:rPr lang="en-AU" sz="2400" dirty="0"/>
              <a:t>registered securities broker-dealers or investment advisers; </a:t>
            </a:r>
            <a:endParaRPr lang="en-US" sz="2400" dirty="0"/>
          </a:p>
          <a:p>
            <a:pPr lvl="0">
              <a:buFont typeface="Wingdings" panose="05000000000000000000" pitchFamily="2" charset="2"/>
              <a:buChar char="Ø"/>
            </a:pPr>
            <a:r>
              <a:rPr lang="en-AU" sz="2400" dirty="0"/>
              <a:t>real estate licensees; </a:t>
            </a:r>
            <a:endParaRPr lang="en-US" sz="2400" dirty="0"/>
          </a:p>
          <a:p>
            <a:pPr lvl="0">
              <a:buFont typeface="Wingdings" panose="05000000000000000000" pitchFamily="2" charset="2"/>
              <a:buChar char="Ø"/>
            </a:pPr>
            <a:r>
              <a:rPr lang="en-AU" sz="2400" dirty="0"/>
              <a:t>commercial fishermen; </a:t>
            </a:r>
            <a:endParaRPr lang="en-US" sz="2400" dirty="0"/>
          </a:p>
          <a:p>
            <a:pPr lvl="0">
              <a:buFont typeface="Wingdings" panose="05000000000000000000" pitchFamily="2" charset="2"/>
              <a:buChar char="Ø"/>
            </a:pPr>
            <a:r>
              <a:rPr lang="en-AU" sz="2400" dirty="0"/>
              <a:t>workers providing licensed barber or cosmetology services</a:t>
            </a:r>
          </a:p>
          <a:p>
            <a:pPr>
              <a:lnSpc>
                <a:spcPct val="100000"/>
              </a:lnSpc>
              <a:buFont typeface="Wingdings" panose="05000000000000000000" pitchFamily="2" charset="2"/>
              <a:buChar char="Ø"/>
            </a:pPr>
            <a:r>
              <a:rPr lang="en-AU" sz="2400" dirty="0"/>
              <a:t>licensed professionals (Lawyers, architects, engineers); others performing work under a contract for professional services, with another business entity, or pursuant to a subcontract in the construction industry; </a:t>
            </a:r>
            <a:endParaRPr lang="en-US" sz="2400" dirty="0"/>
          </a:p>
          <a:p>
            <a:pPr lvl="0">
              <a:buFont typeface="Wingdings" panose="05000000000000000000" pitchFamily="2" charset="2"/>
              <a:buChar char="§"/>
            </a:pPr>
            <a:endParaRPr lang="en-AU" dirty="0"/>
          </a:p>
          <a:p>
            <a:pPr lvl="0">
              <a:buFont typeface="Wingdings" panose="05000000000000000000" pitchFamily="2" charset="2"/>
              <a:buChar char="§"/>
            </a:pPr>
            <a:endParaRPr lang="en-US" dirty="0"/>
          </a:p>
          <a:p>
            <a:pPr lvl="1"/>
            <a:endParaRPr lang="en-US" b="1"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B26BA020-90CF-453E-9F6F-E16F5999863F}"/>
              </a:ext>
            </a:extLst>
          </p:cNvPr>
          <p:cNvSpPr>
            <a:spLocks noGrp="1"/>
          </p:cNvSpPr>
          <p:nvPr>
            <p:ph type="sldNum" sz="quarter" idx="12"/>
          </p:nvPr>
        </p:nvSpPr>
        <p:spPr>
          <a:xfrm>
            <a:off x="11292840" y="6172200"/>
            <a:ext cx="914400" cy="593725"/>
          </a:xfrm>
        </p:spPr>
        <p:txBody>
          <a:bodyPr>
            <a:normAutofit/>
          </a:bodyPr>
          <a:lstStyle/>
          <a:p>
            <a:pPr>
              <a:lnSpc>
                <a:spcPct val="90000"/>
              </a:lnSpc>
              <a:spcAft>
                <a:spcPts val="600"/>
              </a:spcAft>
            </a:pPr>
            <a:fld id="{D57F1E4F-1CFF-5643-939E-217C01CDF565}" type="slidenum">
              <a:rPr lang="en-US">
                <a:solidFill>
                  <a:srgbClr val="46464A">
                    <a:lumMod val="60000"/>
                    <a:lumOff val="40000"/>
                  </a:srgbClr>
                </a:solidFill>
                <a:latin typeface="+mj-lt"/>
                <a:cs typeface="Arial" panose="020B0604020202020204" pitchFamily="34" charset="0"/>
              </a:rPr>
              <a:pPr>
                <a:lnSpc>
                  <a:spcPct val="90000"/>
                </a:lnSpc>
                <a:spcAft>
                  <a:spcPts val="600"/>
                </a:spcAft>
              </a:pPr>
              <a:t>10</a:t>
            </a:fld>
            <a:endParaRPr lang="en-US" dirty="0">
              <a:solidFill>
                <a:srgbClr val="46464A">
                  <a:lumMod val="60000"/>
                  <a:lumOff val="40000"/>
                </a:srgbClr>
              </a:solidFill>
              <a:latin typeface="+mj-lt"/>
              <a:cs typeface="Arial" panose="020B0604020202020204" pitchFamily="34" charset="0"/>
            </a:endParaRPr>
          </a:p>
        </p:txBody>
      </p:sp>
    </p:spTree>
    <p:extLst>
      <p:ext uri="{BB962C8B-B14F-4D97-AF65-F5344CB8AC3E}">
        <p14:creationId xmlns:p14="http://schemas.microsoft.com/office/powerpoint/2010/main" val="3608931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ontent Placeholder 10">
            <a:extLst>
              <a:ext uri="{FF2B5EF4-FFF2-40B4-BE49-F238E27FC236}">
                <a16:creationId xmlns:a16="http://schemas.microsoft.com/office/drawing/2014/main" id="{6549A070-BCEE-414D-9538-302589967E77}"/>
              </a:ext>
            </a:extLst>
          </p:cNvPr>
          <p:cNvSpPr>
            <a:spLocks noGrp="1"/>
          </p:cNvSpPr>
          <p:nvPr>
            <p:ph idx="1"/>
          </p:nvPr>
        </p:nvSpPr>
        <p:spPr>
          <a:xfrm>
            <a:off x="1095086" y="402963"/>
            <a:ext cx="10324351" cy="4292088"/>
          </a:xfrm>
          <a:noFill/>
          <a:effectLst>
            <a:glow rad="127000">
              <a:schemeClr val="accent2"/>
            </a:glow>
            <a:outerShdw blurRad="50800" dist="38100" algn="l" rotWithShape="0">
              <a:schemeClr val="bg1">
                <a:alpha val="40000"/>
              </a:schemeClr>
            </a:outerShdw>
          </a:effectLst>
        </p:spPr>
        <p:txBody>
          <a:bodyPr>
            <a:noAutofit/>
          </a:bodyPr>
          <a:lstStyle/>
          <a:p>
            <a:pPr marL="0" lvl="0" indent="0">
              <a:lnSpc>
                <a:spcPct val="100000"/>
              </a:lnSpc>
              <a:buNone/>
            </a:pPr>
            <a:r>
              <a:rPr lang="en-AU" sz="2800" b="1" u="sng" dirty="0"/>
              <a:t>AB 5 Exemptions (continued)</a:t>
            </a:r>
          </a:p>
          <a:p>
            <a:pPr lvl="0">
              <a:lnSpc>
                <a:spcPct val="100000"/>
              </a:lnSpc>
              <a:buFont typeface="Wingdings" panose="05000000000000000000" pitchFamily="2" charset="2"/>
              <a:buChar char="Ø"/>
            </a:pPr>
            <a:r>
              <a:rPr lang="en-AU" sz="2400" dirty="0"/>
              <a:t>Direct sales salespersons; </a:t>
            </a:r>
            <a:endParaRPr lang="en-US" sz="2400" dirty="0"/>
          </a:p>
          <a:p>
            <a:pPr lvl="0">
              <a:lnSpc>
                <a:spcPct val="100000"/>
              </a:lnSpc>
              <a:buFont typeface="Wingdings" panose="05000000000000000000" pitchFamily="2" charset="2"/>
              <a:buChar char="Ø"/>
            </a:pPr>
            <a:r>
              <a:rPr lang="en-AU" sz="2400" dirty="0"/>
              <a:t>Freelance writers, photographers;</a:t>
            </a:r>
            <a:endParaRPr lang="en-US" sz="2400" dirty="0"/>
          </a:p>
          <a:p>
            <a:pPr lvl="0">
              <a:lnSpc>
                <a:spcPct val="100000"/>
              </a:lnSpc>
              <a:buFont typeface="Wingdings" panose="05000000000000000000" pitchFamily="2" charset="2"/>
              <a:buChar char="Ø"/>
            </a:pPr>
            <a:r>
              <a:rPr lang="en-AU" sz="2400" dirty="0"/>
              <a:t>Tutors </a:t>
            </a:r>
          </a:p>
          <a:p>
            <a:pPr marL="0" lvl="0" indent="0">
              <a:lnSpc>
                <a:spcPct val="100000"/>
              </a:lnSpc>
              <a:buNone/>
            </a:pPr>
            <a:endParaRPr lang="en-US" sz="1000" dirty="0"/>
          </a:p>
          <a:p>
            <a:pPr>
              <a:lnSpc>
                <a:spcPct val="100000"/>
              </a:lnSpc>
            </a:pPr>
            <a:r>
              <a:rPr lang="en-AU" sz="2400" b="1" dirty="0"/>
              <a:t>The long list of exemptions suggests the legislature is aware that many industries benefit from utilizing independent contractors.</a:t>
            </a:r>
          </a:p>
          <a:p>
            <a:pPr>
              <a:lnSpc>
                <a:spcPct val="100000"/>
              </a:lnSpc>
            </a:pPr>
            <a:endParaRPr lang="en-US" sz="2000" b="1" dirty="0">
              <a:effectLst>
                <a:outerShdw sx="1000" sy="1000" algn="ctr" rotWithShape="0">
                  <a:schemeClr val="bg1"/>
                </a:outerShdw>
              </a:effectLst>
            </a:endParaRPr>
          </a:p>
          <a:p>
            <a:pPr marL="201168" lvl="1" indent="0">
              <a:lnSpc>
                <a:spcPct val="100000"/>
              </a:lnSpc>
              <a:buNone/>
            </a:pPr>
            <a:r>
              <a:rPr lang="en-US" sz="3200" dirty="0">
                <a:effectLst>
                  <a:outerShdw sx="1000" sy="1000" algn="ctr" rotWithShape="0">
                    <a:schemeClr val="bg1"/>
                  </a:outerShdw>
                </a:effectLst>
              </a:rPr>
              <a:t>And,</a:t>
            </a:r>
          </a:p>
          <a:p>
            <a:pPr marL="201168" lvl="1" indent="0">
              <a:lnSpc>
                <a:spcPct val="100000"/>
              </a:lnSpc>
              <a:buNone/>
            </a:pPr>
            <a:r>
              <a:rPr lang="en-US" sz="4400" b="1" dirty="0">
                <a:effectLst>
                  <a:outerShdw sx="1000" sy="1000" algn="ctr" rotWithShape="0">
                    <a:schemeClr val="bg1"/>
                  </a:outerShdw>
                </a:effectLst>
              </a:rPr>
              <a:t>… the Motor Carriers Exemption!!!</a:t>
            </a:r>
          </a:p>
          <a:p>
            <a:pPr marL="201168" lvl="1" indent="0">
              <a:buNone/>
            </a:pPr>
            <a:endParaRPr lang="en-US" sz="3200" b="1" dirty="0">
              <a:solidFill>
                <a:schemeClr val="bg1"/>
              </a:solidFill>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B26BA020-90CF-453E-9F6F-E16F5999863F}"/>
              </a:ext>
            </a:extLst>
          </p:cNvPr>
          <p:cNvSpPr>
            <a:spLocks noGrp="1"/>
          </p:cNvSpPr>
          <p:nvPr>
            <p:ph type="sldNum" sz="quarter" idx="12"/>
          </p:nvPr>
        </p:nvSpPr>
        <p:spPr>
          <a:xfrm>
            <a:off x="8693398" y="7172190"/>
            <a:ext cx="551167" cy="365125"/>
          </a:xfrm>
        </p:spPr>
        <p:txBody>
          <a:bodyPr>
            <a:normAutofit/>
          </a:bodyPr>
          <a:lstStyle/>
          <a:p>
            <a:pPr>
              <a:spcAft>
                <a:spcPts val="600"/>
              </a:spcAft>
            </a:pPr>
            <a:fld id="{D57F1E4F-1CFF-5643-939E-217C01CDF565}" type="slidenum">
              <a:rPr lang="en-US" sz="1600" smtClean="0">
                <a:solidFill>
                  <a:schemeClr val="bg1"/>
                </a:solidFill>
                <a:latin typeface="Arial" panose="020B0604020202020204" pitchFamily="34" charset="0"/>
                <a:cs typeface="Arial" panose="020B0604020202020204" pitchFamily="34" charset="0"/>
              </a:rPr>
              <a:pPr>
                <a:spcAft>
                  <a:spcPts val="600"/>
                </a:spcAft>
              </a:pPr>
              <a:t>11</a:t>
            </a:fld>
            <a:endParaRPr lang="en-US" sz="1600" dirty="0">
              <a:solidFill>
                <a:schemeClr val="bg1"/>
              </a:solidFill>
              <a:latin typeface="Arial" panose="020B0604020202020204" pitchFamily="34" charset="0"/>
              <a:cs typeface="Arial" panose="020B0604020202020204" pitchFamily="34" charset="0"/>
            </a:endParaRPr>
          </a:p>
        </p:txBody>
      </p:sp>
      <p:sp>
        <p:nvSpPr>
          <p:cNvPr id="6" name="Slide Number Placeholder 3">
            <a:extLst>
              <a:ext uri="{FF2B5EF4-FFF2-40B4-BE49-F238E27FC236}">
                <a16:creationId xmlns:a16="http://schemas.microsoft.com/office/drawing/2014/main" id="{2C489794-0737-456B-A9D5-592584563D42}"/>
              </a:ext>
            </a:extLst>
          </p:cNvPr>
          <p:cNvSpPr txBox="1">
            <a:spLocks/>
          </p:cNvSpPr>
          <p:nvPr/>
        </p:nvSpPr>
        <p:spPr>
          <a:xfrm>
            <a:off x="11292840" y="6172200"/>
            <a:ext cx="914400" cy="593725"/>
          </a:xfrm>
          <a:prstGeom prst="rect">
            <a:avLst/>
          </a:prstGeom>
        </p:spPr>
        <p:txBody>
          <a:bodyPr vert="horz" lIns="45720" tIns="45720" rIns="45720" bIns="45720" rtlCol="0" anchor="ctr">
            <a:normAutofit/>
          </a:bodyPr>
          <a:lstStyle>
            <a:defPPr>
              <a:defRPr lang="en-US"/>
            </a:defPPr>
            <a:lvl1pPr marL="0" algn="ctr" defTabSz="457200" rtl="0" eaLnBrk="1" latinLnBrk="0" hangingPunct="1">
              <a:defRPr sz="3600" kern="1200">
                <a:solidFill>
                  <a:schemeClr val="tx2">
                    <a:lumMod val="60000"/>
                    <a:lumOff val="4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90000"/>
              </a:lnSpc>
              <a:spcAft>
                <a:spcPts val="600"/>
              </a:spcAft>
            </a:pPr>
            <a:r>
              <a:rPr lang="en-US" sz="1000" dirty="0">
                <a:solidFill>
                  <a:schemeClr val="tx1"/>
                </a:solidFill>
                <a:latin typeface="+mj-lt"/>
                <a:cs typeface="Arial" panose="020B0604020202020204" pitchFamily="34" charset="0"/>
              </a:rPr>
              <a:t>17</a:t>
            </a:r>
          </a:p>
        </p:txBody>
      </p:sp>
      <p:sp>
        <p:nvSpPr>
          <p:cNvPr id="3" name="Rectangle 2">
            <a:extLst>
              <a:ext uri="{FF2B5EF4-FFF2-40B4-BE49-F238E27FC236}">
                <a16:creationId xmlns:a16="http://schemas.microsoft.com/office/drawing/2014/main" id="{FB329EB8-E4A8-4406-B66A-05A5C351FB47}"/>
              </a:ext>
            </a:extLst>
          </p:cNvPr>
          <p:cNvSpPr/>
          <p:nvPr/>
        </p:nvSpPr>
        <p:spPr>
          <a:xfrm>
            <a:off x="5934738" y="3302042"/>
            <a:ext cx="322524" cy="253916"/>
          </a:xfrm>
          <a:prstGeom prst="rect">
            <a:avLst/>
          </a:prstGeo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E893CD-D6DD-4900-969E-EDDEE1C4A337}" type="slidenum">
              <a:rPr lang="en-US" sz="1050">
                <a:solidFill>
                  <a:srgbClr val="FFFFFF"/>
                </a:solidFill>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lang="en-US" dirty="0"/>
          </a:p>
        </p:txBody>
      </p:sp>
      <p:sp>
        <p:nvSpPr>
          <p:cNvPr id="5" name="Rectangle 4">
            <a:extLst>
              <a:ext uri="{FF2B5EF4-FFF2-40B4-BE49-F238E27FC236}">
                <a16:creationId xmlns:a16="http://schemas.microsoft.com/office/drawing/2014/main" id="{B9E55E2B-D967-45E4-96D7-1BD635369565}"/>
              </a:ext>
            </a:extLst>
          </p:cNvPr>
          <p:cNvSpPr/>
          <p:nvPr/>
        </p:nvSpPr>
        <p:spPr>
          <a:xfrm>
            <a:off x="5934738" y="3302042"/>
            <a:ext cx="322524" cy="253916"/>
          </a:xfrm>
          <a:prstGeom prst="rect">
            <a:avLst/>
          </a:prstGeo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E893CD-D6DD-4900-969E-EDDEE1C4A337}" type="slidenum">
              <a:rPr lang="en-US" sz="1050">
                <a:solidFill>
                  <a:srgbClr val="FFFFFF"/>
                </a:solidFill>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lang="en-US" dirty="0"/>
          </a:p>
        </p:txBody>
      </p:sp>
    </p:spTree>
    <p:extLst>
      <p:ext uri="{BB962C8B-B14F-4D97-AF65-F5344CB8AC3E}">
        <p14:creationId xmlns:p14="http://schemas.microsoft.com/office/powerpoint/2010/main" val="2625281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B8471D-EF22-4887-B1C0-8BB3F0317174}"/>
              </a:ext>
            </a:extLst>
          </p:cNvPr>
          <p:cNvSpPr>
            <a:spLocks noGrp="1"/>
          </p:cNvSpPr>
          <p:nvPr>
            <p:ph type="sldNum" sz="quarter" idx="12"/>
          </p:nvPr>
        </p:nvSpPr>
        <p:spPr/>
        <p:txBody>
          <a:bodyPr/>
          <a:lstStyle/>
          <a:p>
            <a:fld id="{08E893CD-D6DD-4900-969E-EDDEE1C4A337}" type="slidenum">
              <a:rPr lang="en-US" smtClean="0"/>
              <a:t>12</a:t>
            </a:fld>
            <a:endParaRPr lang="en-US" dirty="0"/>
          </a:p>
        </p:txBody>
      </p:sp>
      <p:sp>
        <p:nvSpPr>
          <p:cNvPr id="3" name="TextBox 2">
            <a:extLst>
              <a:ext uri="{FF2B5EF4-FFF2-40B4-BE49-F238E27FC236}">
                <a16:creationId xmlns:a16="http://schemas.microsoft.com/office/drawing/2014/main" id="{CA3A235D-B11B-4A98-9D07-1CE8A7574161}"/>
              </a:ext>
            </a:extLst>
          </p:cNvPr>
          <p:cNvSpPr txBox="1"/>
          <p:nvPr/>
        </p:nvSpPr>
        <p:spPr>
          <a:xfrm>
            <a:off x="609600" y="405749"/>
            <a:ext cx="10327341" cy="5078313"/>
          </a:xfrm>
          <a:prstGeom prst="rect">
            <a:avLst/>
          </a:prstGeom>
          <a:noFill/>
        </p:spPr>
        <p:txBody>
          <a:bodyPr wrap="square" rtlCol="0">
            <a:spAutoFit/>
          </a:bodyPr>
          <a:lstStyle/>
          <a:p>
            <a:pPr algn="ctr"/>
            <a:r>
              <a:rPr lang="en-US" sz="5400" b="1" u="sng" dirty="0">
                <a:latin typeface="Century Schoolbook" panose="02040604050505020304" pitchFamily="18" charset="0"/>
              </a:rPr>
              <a:t>I.</a:t>
            </a:r>
          </a:p>
          <a:p>
            <a:r>
              <a:rPr lang="en-US" sz="5400" dirty="0">
                <a:latin typeface="Century Schoolbook" panose="02040604050505020304" pitchFamily="18" charset="0"/>
              </a:rPr>
              <a:t>Preliminary Injunction Barring Enforcement of AB-5 Against</a:t>
            </a:r>
          </a:p>
          <a:p>
            <a:r>
              <a:rPr lang="en-US" sz="5400" dirty="0">
                <a:latin typeface="Century Schoolbook" panose="02040604050505020304" pitchFamily="18" charset="0"/>
              </a:rPr>
              <a:t>Motor Carriers </a:t>
            </a:r>
          </a:p>
          <a:p>
            <a:r>
              <a:rPr lang="en-US" sz="5400" dirty="0">
                <a:latin typeface="Century Schoolbook" panose="02040604050505020304" pitchFamily="18" charset="0"/>
              </a:rPr>
              <a:t>= </a:t>
            </a:r>
          </a:p>
          <a:p>
            <a:r>
              <a:rPr lang="en-US" sz="5400" dirty="0">
                <a:latin typeface="Century Schoolbook" panose="02040604050505020304" pitchFamily="18" charset="0"/>
              </a:rPr>
              <a:t>Motor Carrier Exemption</a:t>
            </a:r>
          </a:p>
        </p:txBody>
      </p:sp>
    </p:spTree>
    <p:extLst>
      <p:ext uri="{BB962C8B-B14F-4D97-AF65-F5344CB8AC3E}">
        <p14:creationId xmlns:p14="http://schemas.microsoft.com/office/powerpoint/2010/main" val="414422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2E1679-9203-4915-BE0C-3161B6A340C4}"/>
              </a:ext>
            </a:extLst>
          </p:cNvPr>
          <p:cNvSpPr>
            <a:spLocks noGrp="1"/>
          </p:cNvSpPr>
          <p:nvPr>
            <p:ph idx="1"/>
          </p:nvPr>
        </p:nvSpPr>
        <p:spPr/>
        <p:txBody>
          <a:bodyPr/>
          <a:lstStyle/>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96C137C4-C875-4894-B3CD-1612A60EFE80}"/>
              </a:ext>
            </a:extLst>
          </p:cNvPr>
          <p:cNvSpPr>
            <a:spLocks noGrp="1"/>
          </p:cNvSpPr>
          <p:nvPr>
            <p:ph type="sldNum" sz="quarter" idx="12"/>
          </p:nvPr>
        </p:nvSpPr>
        <p:spPr/>
        <p:txBody>
          <a:bodyPr/>
          <a:lstStyle/>
          <a:p>
            <a:fld id="{08E893CD-D6DD-4900-969E-EDDEE1C4A337}" type="slidenum">
              <a:rPr lang="en-US" smtClean="0"/>
              <a:t>13</a:t>
            </a:fld>
            <a:endParaRPr lang="en-US" dirty="0"/>
          </a:p>
        </p:txBody>
      </p:sp>
      <p:sp>
        <p:nvSpPr>
          <p:cNvPr id="6" name="TextBox 5">
            <a:extLst>
              <a:ext uri="{FF2B5EF4-FFF2-40B4-BE49-F238E27FC236}">
                <a16:creationId xmlns:a16="http://schemas.microsoft.com/office/drawing/2014/main" id="{F932439D-62DE-4575-9BE0-69398710E791}"/>
              </a:ext>
            </a:extLst>
          </p:cNvPr>
          <p:cNvSpPr txBox="1"/>
          <p:nvPr/>
        </p:nvSpPr>
        <p:spPr>
          <a:xfrm>
            <a:off x="277906" y="300047"/>
            <a:ext cx="11636188" cy="5816977"/>
          </a:xfrm>
          <a:prstGeom prst="rect">
            <a:avLst/>
          </a:prstGeom>
          <a:noFill/>
        </p:spPr>
        <p:txBody>
          <a:bodyPr wrap="square" rtlCol="0">
            <a:spAutoFit/>
          </a:bodyPr>
          <a:lstStyle/>
          <a:p>
            <a:pPr algn="ctr"/>
            <a:r>
              <a:rPr lang="en-US" sz="3200" b="1" i="1" u="sng" dirty="0">
                <a:latin typeface="Century Schoolbook" panose="02040604050505020304" pitchFamily="18" charset="0"/>
              </a:rPr>
              <a:t>California Trucking </a:t>
            </a:r>
            <a:r>
              <a:rPr lang="en-US" sz="3200" b="1" i="1" u="sng" dirty="0" err="1">
                <a:latin typeface="Century Schoolbook" panose="02040604050505020304" pitchFamily="18" charset="0"/>
              </a:rPr>
              <a:t>Ass’n</a:t>
            </a:r>
            <a:r>
              <a:rPr lang="en-US" sz="3200" b="1" i="1" u="sng" dirty="0">
                <a:latin typeface="Century Schoolbook" panose="02040604050505020304" pitchFamily="18" charset="0"/>
              </a:rPr>
              <a:t> v. Becerra </a:t>
            </a:r>
            <a:r>
              <a:rPr lang="en-US" sz="3200" u="sng" dirty="0">
                <a:latin typeface="Century Schoolbook" panose="02040604050505020304" pitchFamily="18" charset="0"/>
              </a:rPr>
              <a:t>(S.D. Cal. 2018)</a:t>
            </a:r>
          </a:p>
          <a:p>
            <a:endParaRPr lang="en-US" sz="3200" u="sng" dirty="0"/>
          </a:p>
          <a:p>
            <a:r>
              <a:rPr lang="en-US" sz="3200" u="sng" dirty="0"/>
              <a:t> </a:t>
            </a:r>
            <a:r>
              <a:rPr lang="en-US" sz="3200" u="sng" dirty="0">
                <a:latin typeface="Times New Roman" panose="02020603050405020304" pitchFamily="18" charset="0"/>
                <a:cs typeface="Times New Roman" panose="02020603050405020304" pitchFamily="18" charset="0"/>
              </a:rPr>
              <a:t>Establishing the Motor Carrier Exemption</a:t>
            </a:r>
            <a:r>
              <a:rPr lang="en-US" sz="3200" dirty="0"/>
              <a:t>:</a:t>
            </a:r>
          </a:p>
          <a:p>
            <a:endParaRPr lang="en-US" sz="3200" u="sng" dirty="0"/>
          </a:p>
          <a:p>
            <a:r>
              <a:rPr lang="en-US" sz="3000" dirty="0"/>
              <a:t>October 25, 2018:  CTA and two California owner-operators sue the State of California to prevent the application of the “ABC” test to the trucking industry.</a:t>
            </a:r>
          </a:p>
          <a:p>
            <a:endParaRPr lang="en-US" sz="3000" dirty="0"/>
          </a:p>
          <a:p>
            <a:r>
              <a:rPr lang="en-US" sz="3000" dirty="0"/>
              <a:t>November 12, 2019:  CTA amends its lawsuit to add claims challenging AB 5.  One motion in the lawsuit was for a preliminary injunction that would block the State of California from enforcing AB 5 against motor carriers.</a:t>
            </a:r>
          </a:p>
          <a:p>
            <a:endParaRPr lang="en-US" sz="1600" dirty="0"/>
          </a:p>
          <a:p>
            <a:endParaRPr lang="en-US" dirty="0"/>
          </a:p>
        </p:txBody>
      </p:sp>
    </p:spTree>
    <p:extLst>
      <p:ext uri="{BB962C8B-B14F-4D97-AF65-F5344CB8AC3E}">
        <p14:creationId xmlns:p14="http://schemas.microsoft.com/office/powerpoint/2010/main" val="1839233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543EB8-F4B4-4111-BDAA-9945AE8788C1}"/>
              </a:ext>
            </a:extLst>
          </p:cNvPr>
          <p:cNvSpPr>
            <a:spLocks noGrp="1"/>
          </p:cNvSpPr>
          <p:nvPr>
            <p:ph type="sldNum" sz="quarter" idx="12"/>
          </p:nvPr>
        </p:nvSpPr>
        <p:spPr/>
        <p:txBody>
          <a:bodyPr/>
          <a:lstStyle/>
          <a:p>
            <a:fld id="{08E893CD-D6DD-4900-969E-EDDEE1C4A337}" type="slidenum">
              <a:rPr lang="en-US" smtClean="0"/>
              <a:t>14</a:t>
            </a:fld>
            <a:endParaRPr lang="en-US" dirty="0"/>
          </a:p>
        </p:txBody>
      </p:sp>
      <p:sp>
        <p:nvSpPr>
          <p:cNvPr id="3" name="TextBox 2">
            <a:extLst>
              <a:ext uri="{FF2B5EF4-FFF2-40B4-BE49-F238E27FC236}">
                <a16:creationId xmlns:a16="http://schemas.microsoft.com/office/drawing/2014/main" id="{E5BA1A5C-E9C1-4615-8FA4-1C2600A1999C}"/>
              </a:ext>
            </a:extLst>
          </p:cNvPr>
          <p:cNvSpPr txBox="1"/>
          <p:nvPr/>
        </p:nvSpPr>
        <p:spPr>
          <a:xfrm>
            <a:off x="573741" y="213026"/>
            <a:ext cx="11044517" cy="6093976"/>
          </a:xfrm>
          <a:prstGeom prst="rect">
            <a:avLst/>
          </a:prstGeom>
          <a:noFill/>
        </p:spPr>
        <p:txBody>
          <a:bodyPr wrap="square" rtlCol="0">
            <a:spAutoFit/>
          </a:bodyPr>
          <a:lstStyle/>
          <a:p>
            <a:r>
              <a:rPr lang="en-US" sz="3000" b="1" u="sng" dirty="0">
                <a:latin typeface="Times New Roman" panose="02020603050405020304" pitchFamily="18" charset="0"/>
                <a:cs typeface="Times New Roman" panose="02020603050405020304" pitchFamily="18" charset="0"/>
              </a:rPr>
              <a:t>Lawsuit Timeline (continued)</a:t>
            </a:r>
          </a:p>
          <a:p>
            <a:r>
              <a:rPr lang="en-US" sz="3000" dirty="0"/>
              <a:t>December 31, 2019:  The United States District Judge grants CTA’s request for a temporary restraining order.  The restraining order temporarily prohibits the enforcement of AB 5.</a:t>
            </a:r>
          </a:p>
          <a:p>
            <a:endParaRPr lang="en-US" sz="3000" dirty="0"/>
          </a:p>
          <a:p>
            <a:r>
              <a:rPr lang="en-US" sz="3000" dirty="0"/>
              <a:t>January 16, 2020:  The U.S. Southern District Court grants a preliminary injunction, which blocks the State of California from enforcing AB 5 against motor carriers.</a:t>
            </a:r>
          </a:p>
          <a:p>
            <a:endParaRPr lang="en-US" sz="3000" dirty="0"/>
          </a:p>
          <a:p>
            <a:r>
              <a:rPr lang="en-US" sz="3000" dirty="0"/>
              <a:t>March 30, 2020:  The Ninth Circuit of Appeals denied the Teamster’s motion to halt the preliminary  injunction.  This means that CTA’s win at the District Court will remain in place for the duration of the proceedings at the Ninth Circuit.</a:t>
            </a:r>
          </a:p>
        </p:txBody>
      </p:sp>
    </p:spTree>
    <p:extLst>
      <p:ext uri="{BB962C8B-B14F-4D97-AF65-F5344CB8AC3E}">
        <p14:creationId xmlns:p14="http://schemas.microsoft.com/office/powerpoint/2010/main" val="3334132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70A51-C1A6-42D8-8C11-5ABF326A11D7}"/>
              </a:ext>
            </a:extLst>
          </p:cNvPr>
          <p:cNvSpPr>
            <a:spLocks noGrp="1"/>
          </p:cNvSpPr>
          <p:nvPr>
            <p:ph type="title"/>
          </p:nvPr>
        </p:nvSpPr>
        <p:spPr>
          <a:xfrm>
            <a:off x="1066800" y="420130"/>
            <a:ext cx="10058400" cy="843096"/>
          </a:xfrm>
        </p:spPr>
        <p:txBody>
          <a:bodyPr/>
          <a:lstStyle/>
          <a:p>
            <a:r>
              <a:rPr lang="en-US" b="1" dirty="0"/>
              <a:t>The Preliminary Injunction</a:t>
            </a:r>
            <a:r>
              <a:rPr lang="en-US" dirty="0"/>
              <a:t>	</a:t>
            </a:r>
          </a:p>
        </p:txBody>
      </p:sp>
      <p:sp>
        <p:nvSpPr>
          <p:cNvPr id="3" name="Content Placeholder 2">
            <a:extLst>
              <a:ext uri="{FF2B5EF4-FFF2-40B4-BE49-F238E27FC236}">
                <a16:creationId xmlns:a16="http://schemas.microsoft.com/office/drawing/2014/main" id="{6F7401B9-6883-4BF7-B70C-FC0457600CC5}"/>
              </a:ext>
            </a:extLst>
          </p:cNvPr>
          <p:cNvSpPr>
            <a:spLocks noGrp="1"/>
          </p:cNvSpPr>
          <p:nvPr>
            <p:ph idx="1"/>
          </p:nvPr>
        </p:nvSpPr>
        <p:spPr>
          <a:xfrm>
            <a:off x="1039906" y="1355761"/>
            <a:ext cx="10085294" cy="5286586"/>
          </a:xfrm>
        </p:spPr>
        <p:txBody>
          <a:bodyPr>
            <a:normAutofit/>
          </a:bodyPr>
          <a:lstStyle/>
          <a:p>
            <a:pPr marL="0" indent="0">
              <a:buNone/>
            </a:pPr>
            <a:r>
              <a:rPr lang="en-US" sz="2800" dirty="0"/>
              <a:t>The preliminary injunction is based on federal preemption.  The Federal Aviation Administration Authorization Act (“FAAAA”) preempts AB 5 because the B prong of the ABC test mandates the use of employees.</a:t>
            </a:r>
          </a:p>
          <a:p>
            <a:pPr marL="0" indent="0">
              <a:buNone/>
            </a:pPr>
            <a:endParaRPr lang="en-US" sz="2800" dirty="0"/>
          </a:p>
          <a:p>
            <a:pPr>
              <a:buFont typeface="Wingdings" panose="05000000000000000000" pitchFamily="2" charset="2"/>
              <a:buChar char="Ø"/>
            </a:pPr>
            <a:r>
              <a:rPr lang="en-US" sz="2800" dirty="0"/>
              <a:t>Essentially, there is no possibility of utilizing independent contractors, and this is where the court finds a direct conflict with the FAAAA.</a:t>
            </a:r>
          </a:p>
          <a:p>
            <a:pPr marL="0" indent="0">
              <a:buNone/>
            </a:pPr>
            <a:endParaRPr lang="en-US" sz="2800" dirty="0"/>
          </a:p>
          <a:p>
            <a:pPr marL="0" indent="0">
              <a:buNone/>
            </a:pPr>
            <a:r>
              <a:rPr lang="en-US" sz="2800" dirty="0"/>
              <a:t>How did the court reach this conclusion?</a:t>
            </a:r>
          </a:p>
          <a:p>
            <a:pPr marL="0" indent="0">
              <a:buNone/>
            </a:pPr>
            <a:endParaRPr lang="en-US" sz="2800" dirty="0"/>
          </a:p>
          <a:p>
            <a:pPr marL="0" indent="0">
              <a:buNone/>
            </a:pPr>
            <a:endParaRPr lang="en-US" sz="2400" dirty="0"/>
          </a:p>
          <a:p>
            <a:pPr>
              <a:buFont typeface="Wingdings" panose="05000000000000000000" pitchFamily="2" charset="2"/>
              <a:buChar char="Ø"/>
            </a:pPr>
            <a:endParaRPr lang="en-US" sz="2400" dirty="0"/>
          </a:p>
        </p:txBody>
      </p:sp>
      <p:sp>
        <p:nvSpPr>
          <p:cNvPr id="4" name="Slide Number Placeholder 3">
            <a:extLst>
              <a:ext uri="{FF2B5EF4-FFF2-40B4-BE49-F238E27FC236}">
                <a16:creationId xmlns:a16="http://schemas.microsoft.com/office/drawing/2014/main" id="{46062FAB-EABE-4D63-99BA-DFE9E58571FA}"/>
              </a:ext>
            </a:extLst>
          </p:cNvPr>
          <p:cNvSpPr>
            <a:spLocks noGrp="1"/>
          </p:cNvSpPr>
          <p:nvPr>
            <p:ph type="sldNum" sz="quarter" idx="12"/>
          </p:nvPr>
        </p:nvSpPr>
        <p:spPr/>
        <p:txBody>
          <a:bodyPr/>
          <a:lstStyle/>
          <a:p>
            <a:fld id="{08E893CD-D6DD-4900-969E-EDDEE1C4A337}" type="slidenum">
              <a:rPr lang="en-US" smtClean="0"/>
              <a:t>15</a:t>
            </a:fld>
            <a:endParaRPr lang="en-US" dirty="0"/>
          </a:p>
        </p:txBody>
      </p:sp>
    </p:spTree>
    <p:extLst>
      <p:ext uri="{BB962C8B-B14F-4D97-AF65-F5344CB8AC3E}">
        <p14:creationId xmlns:p14="http://schemas.microsoft.com/office/powerpoint/2010/main" val="3699436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3DE278-4F97-49A7-A0FC-EEB4244FC180}"/>
              </a:ext>
            </a:extLst>
          </p:cNvPr>
          <p:cNvSpPr>
            <a:spLocks noGrp="1"/>
          </p:cNvSpPr>
          <p:nvPr>
            <p:ph type="sldNum" sz="quarter" idx="12"/>
          </p:nvPr>
        </p:nvSpPr>
        <p:spPr/>
        <p:txBody>
          <a:bodyPr/>
          <a:lstStyle/>
          <a:p>
            <a:fld id="{08E893CD-D6DD-4900-969E-EDDEE1C4A337}" type="slidenum">
              <a:rPr lang="en-US" smtClean="0"/>
              <a:t>16</a:t>
            </a:fld>
            <a:endParaRPr lang="en-US" dirty="0"/>
          </a:p>
        </p:txBody>
      </p:sp>
      <p:sp>
        <p:nvSpPr>
          <p:cNvPr id="3" name="TextBox 2">
            <a:extLst>
              <a:ext uri="{FF2B5EF4-FFF2-40B4-BE49-F238E27FC236}">
                <a16:creationId xmlns:a16="http://schemas.microsoft.com/office/drawing/2014/main" id="{63173412-756F-469C-8710-2AB79C769B45}"/>
              </a:ext>
            </a:extLst>
          </p:cNvPr>
          <p:cNvSpPr txBox="1"/>
          <p:nvPr/>
        </p:nvSpPr>
        <p:spPr>
          <a:xfrm>
            <a:off x="885142" y="363915"/>
            <a:ext cx="10327341" cy="6063198"/>
          </a:xfrm>
          <a:prstGeom prst="rect">
            <a:avLst/>
          </a:prstGeom>
          <a:noFill/>
        </p:spPr>
        <p:txBody>
          <a:bodyPr wrap="square" rtlCol="0">
            <a:spAutoFit/>
          </a:bodyPr>
          <a:lstStyle/>
          <a:p>
            <a:r>
              <a:rPr lang="en-US" sz="4000" b="1" dirty="0">
                <a:latin typeface="Century Schoolbook" panose="02040604050505020304" pitchFamily="18" charset="0"/>
              </a:rPr>
              <a:t>Preliminary Injunction (continued</a:t>
            </a:r>
            <a:r>
              <a:rPr lang="en-US" sz="4000" b="1" dirty="0"/>
              <a:t>)</a:t>
            </a:r>
          </a:p>
          <a:p>
            <a:endParaRPr lang="en-US" sz="2800" dirty="0"/>
          </a:p>
          <a:p>
            <a:r>
              <a:rPr lang="en-US" sz="2800" u="sng" dirty="0">
                <a:latin typeface="Century Schoolbook" panose="02040604050505020304" pitchFamily="18" charset="0"/>
              </a:rPr>
              <a:t>Context</a:t>
            </a:r>
            <a:r>
              <a:rPr lang="en-US" sz="2800" dirty="0">
                <a:latin typeface="Century Schoolbook" panose="02040604050505020304" pitchFamily="18" charset="0"/>
              </a:rPr>
              <a:t>:</a:t>
            </a:r>
          </a:p>
          <a:p>
            <a:r>
              <a:rPr lang="en-US" sz="2800" dirty="0">
                <a:latin typeface="Century Schoolbook" panose="02040604050505020304" pitchFamily="18" charset="0"/>
              </a:rPr>
              <a:t>In its 23-page order, the court first noted that “for decades, the trucking industry has used an owner-operator model to provide the transportation of property in interstate commerce.” </a:t>
            </a:r>
          </a:p>
          <a:p>
            <a:endParaRPr lang="en-US" sz="2800" dirty="0">
              <a:latin typeface="Century Schoolbook" panose="02040604050505020304" pitchFamily="18" charset="0"/>
            </a:endParaRPr>
          </a:p>
          <a:p>
            <a:r>
              <a:rPr lang="en-US" sz="2800" u="sng" dirty="0">
                <a:latin typeface="Century Schoolbook" panose="02040604050505020304" pitchFamily="18" charset="0"/>
              </a:rPr>
              <a:t>Practical Implications</a:t>
            </a:r>
            <a:r>
              <a:rPr lang="en-US" sz="2800" dirty="0">
                <a:latin typeface="Century Schoolbook" panose="02040604050505020304" pitchFamily="18" charset="0"/>
              </a:rPr>
              <a:t>:</a:t>
            </a:r>
          </a:p>
          <a:p>
            <a:r>
              <a:rPr lang="en-US" sz="2800" dirty="0">
                <a:latin typeface="Century Schoolbook" panose="02040604050505020304" pitchFamily="18" charset="0"/>
              </a:rPr>
              <a:t>“Prong B of AB 5’s ABC test destroys this historical owner-operator model, in direct contravention of the FAAAA.”</a:t>
            </a:r>
          </a:p>
          <a:p>
            <a:endParaRPr lang="en-US" sz="2800" dirty="0">
              <a:latin typeface="Century Schoolbook" panose="02040604050505020304" pitchFamily="18" charset="0"/>
            </a:endParaRPr>
          </a:p>
          <a:p>
            <a:endParaRPr lang="en-US" sz="4000" dirty="0"/>
          </a:p>
        </p:txBody>
      </p:sp>
    </p:spTree>
    <p:extLst>
      <p:ext uri="{BB962C8B-B14F-4D97-AF65-F5344CB8AC3E}">
        <p14:creationId xmlns:p14="http://schemas.microsoft.com/office/powerpoint/2010/main" val="370371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F10760-83C3-4B6B-9308-FB6539403299}"/>
              </a:ext>
            </a:extLst>
          </p:cNvPr>
          <p:cNvSpPr>
            <a:spLocks noGrp="1"/>
          </p:cNvSpPr>
          <p:nvPr>
            <p:ph idx="1"/>
          </p:nvPr>
        </p:nvSpPr>
        <p:spPr>
          <a:xfrm>
            <a:off x="1066800" y="483099"/>
            <a:ext cx="10058400" cy="5382442"/>
          </a:xfrm>
        </p:spPr>
        <p:txBody>
          <a:bodyPr>
            <a:normAutofit fontScale="92500" lnSpcReduction="10000"/>
          </a:bodyPr>
          <a:lstStyle/>
          <a:p>
            <a:pPr marL="0" indent="0">
              <a:buNone/>
            </a:pPr>
            <a:r>
              <a:rPr lang="en-US" sz="3200" b="1" u="sng" dirty="0"/>
              <a:t>Summary – Likelihood of Success on the Merits</a:t>
            </a:r>
          </a:p>
          <a:p>
            <a:pPr>
              <a:buFont typeface="Wingdings" panose="05000000000000000000" pitchFamily="2" charset="2"/>
              <a:buChar char="Ø"/>
            </a:pPr>
            <a:r>
              <a:rPr lang="en-US" sz="3200" dirty="0"/>
              <a:t>AB 5 “categorically prevents motor carriers from exercising their freedom to choose between using independent contractors or employees.” </a:t>
            </a:r>
          </a:p>
          <a:p>
            <a:pPr>
              <a:buFont typeface="Wingdings" panose="05000000000000000000" pitchFamily="2" charset="2"/>
              <a:buChar char="Ø"/>
            </a:pPr>
            <a:r>
              <a:rPr lang="en-US" sz="3200" dirty="0"/>
              <a:t>Owner-operators necessarily perform work within “the usual course of the [motor carriers] hiring entity’s business,” meaning drivers can “never” be considered independent contractors under Prong B. </a:t>
            </a:r>
          </a:p>
          <a:p>
            <a:pPr>
              <a:buFont typeface="Wingdings" panose="05000000000000000000" pitchFamily="2" charset="2"/>
              <a:buChar char="Ø"/>
            </a:pPr>
            <a:r>
              <a:rPr lang="en-US" sz="3200" dirty="0"/>
              <a:t>By effectively prohibiting motor carriers from using drivers as independent contractors, AB 5’s ABC test has a “significant, impermissible effect on motor carrier’ ‘prices, routes, and services” and thus is preempted by the FAAAA.</a:t>
            </a:r>
          </a:p>
        </p:txBody>
      </p:sp>
      <p:sp>
        <p:nvSpPr>
          <p:cNvPr id="4" name="Slide Number Placeholder 3">
            <a:extLst>
              <a:ext uri="{FF2B5EF4-FFF2-40B4-BE49-F238E27FC236}">
                <a16:creationId xmlns:a16="http://schemas.microsoft.com/office/drawing/2014/main" id="{7448CB14-AE6B-4AB6-AB3D-3BAB06C8EA8B}"/>
              </a:ext>
            </a:extLst>
          </p:cNvPr>
          <p:cNvSpPr>
            <a:spLocks noGrp="1"/>
          </p:cNvSpPr>
          <p:nvPr>
            <p:ph type="sldNum" sz="quarter" idx="12"/>
          </p:nvPr>
        </p:nvSpPr>
        <p:spPr/>
        <p:txBody>
          <a:bodyPr/>
          <a:lstStyle/>
          <a:p>
            <a:fld id="{08E893CD-D6DD-4900-969E-EDDEE1C4A337}" type="slidenum">
              <a:rPr lang="en-US" smtClean="0"/>
              <a:t>17</a:t>
            </a:fld>
            <a:endParaRPr lang="en-US" dirty="0"/>
          </a:p>
        </p:txBody>
      </p:sp>
    </p:spTree>
    <p:extLst>
      <p:ext uri="{BB962C8B-B14F-4D97-AF65-F5344CB8AC3E}">
        <p14:creationId xmlns:p14="http://schemas.microsoft.com/office/powerpoint/2010/main" val="3464626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A92531A-A63A-4DBF-AADD-163FF718DA11}"/>
              </a:ext>
            </a:extLst>
          </p:cNvPr>
          <p:cNvSpPr>
            <a:spLocks noGrp="1"/>
          </p:cNvSpPr>
          <p:nvPr>
            <p:ph type="sldNum" sz="quarter" idx="12"/>
          </p:nvPr>
        </p:nvSpPr>
        <p:spPr/>
        <p:txBody>
          <a:bodyPr/>
          <a:lstStyle/>
          <a:p>
            <a:fld id="{08E893CD-D6DD-4900-969E-EDDEE1C4A337}" type="slidenum">
              <a:rPr lang="en-US" smtClean="0"/>
              <a:t>18</a:t>
            </a:fld>
            <a:endParaRPr lang="en-US" dirty="0"/>
          </a:p>
        </p:txBody>
      </p:sp>
      <p:sp>
        <p:nvSpPr>
          <p:cNvPr id="2" name="Title 1">
            <a:extLst>
              <a:ext uri="{FF2B5EF4-FFF2-40B4-BE49-F238E27FC236}">
                <a16:creationId xmlns:a16="http://schemas.microsoft.com/office/drawing/2014/main" id="{924CCC4B-7B4F-47FF-B584-844FF56592DC}"/>
              </a:ext>
            </a:extLst>
          </p:cNvPr>
          <p:cNvSpPr>
            <a:spLocks noGrp="1"/>
          </p:cNvSpPr>
          <p:nvPr>
            <p:ph type="ctrTitle" idx="4294967295"/>
          </p:nvPr>
        </p:nvSpPr>
        <p:spPr>
          <a:xfrm>
            <a:off x="1154083" y="3076822"/>
            <a:ext cx="10058400" cy="3565525"/>
          </a:xfrm>
        </p:spPr>
        <p:txBody>
          <a:bodyPr>
            <a:normAutofit/>
          </a:bodyPr>
          <a:lstStyle/>
          <a:p>
            <a:r>
              <a:rPr lang="en-US" sz="2200" dirty="0">
                <a:solidFill>
                  <a:srgbClr val="222222"/>
                </a:solidFill>
                <a:latin typeface="arial" panose="020B0604020202020204" pitchFamily="34" charset="0"/>
              </a:rPr>
              <a:t>.</a:t>
            </a:r>
            <a:br>
              <a:rPr lang="en-US" dirty="0">
                <a:solidFill>
                  <a:srgbClr val="222222"/>
                </a:solidFill>
                <a:latin typeface="arial" panose="020B0604020202020204" pitchFamily="34" charset="0"/>
              </a:rPr>
            </a:br>
            <a:endParaRPr lang="en-US" dirty="0"/>
          </a:p>
        </p:txBody>
      </p:sp>
      <p:sp>
        <p:nvSpPr>
          <p:cNvPr id="5" name="TextBox 4">
            <a:extLst>
              <a:ext uri="{FF2B5EF4-FFF2-40B4-BE49-F238E27FC236}">
                <a16:creationId xmlns:a16="http://schemas.microsoft.com/office/drawing/2014/main" id="{E5FBC38C-38DA-472D-955C-545B9BAA4EC1}"/>
              </a:ext>
            </a:extLst>
          </p:cNvPr>
          <p:cNvSpPr txBox="1"/>
          <p:nvPr/>
        </p:nvSpPr>
        <p:spPr>
          <a:xfrm>
            <a:off x="573741" y="358588"/>
            <a:ext cx="10266952" cy="5878532"/>
          </a:xfrm>
          <a:prstGeom prst="rect">
            <a:avLst/>
          </a:prstGeom>
          <a:noFill/>
        </p:spPr>
        <p:txBody>
          <a:bodyPr wrap="square" rtlCol="0">
            <a:spAutoFit/>
          </a:bodyPr>
          <a:lstStyle/>
          <a:p>
            <a:r>
              <a:rPr lang="en-US" sz="3200" b="1" dirty="0">
                <a:latin typeface="Century Schoolbook" panose="02040604050505020304" pitchFamily="18" charset="0"/>
              </a:rPr>
              <a:t>Likelihood of Success on the Merits -  </a:t>
            </a:r>
          </a:p>
          <a:p>
            <a:endParaRPr lang="en-US" sz="2400" dirty="0"/>
          </a:p>
          <a:p>
            <a:pPr marL="342900" indent="-342900">
              <a:buFont typeface="Wingdings" panose="05000000000000000000" pitchFamily="2" charset="2"/>
              <a:buChar char="Ø"/>
            </a:pPr>
            <a:r>
              <a:rPr lang="en-US" sz="2400" dirty="0"/>
              <a:t>Within the FAAAA, Congress included an express preemption provision, which provides that states “may not enact or enforce a law, regulation, or other provision having the force and effect of law related to a price, route, or service of any motor carrier . . . with respect to the transportation of property.” 49 U.S.C. § 14501(c)(1). </a:t>
            </a:r>
          </a:p>
          <a:p>
            <a:pPr marL="342900" indent="-342900">
              <a:buFont typeface="Wingdings" panose="05000000000000000000" pitchFamily="2" charset="2"/>
              <a:buChar char="Ø"/>
            </a:pPr>
            <a:r>
              <a:rPr lang="en-US" sz="2400" u="sng" dirty="0"/>
              <a:t>The preemption provision is a broad one. </a:t>
            </a:r>
            <a:r>
              <a:rPr lang="en-US" sz="2400" dirty="0"/>
              <a:t>“The phrase ‘related to’ embraces state laws ‘having a connection with or reference to’ carrier ‘rates, routes, or services,’ whether directly or indirectly.” </a:t>
            </a:r>
            <a:r>
              <a:rPr lang="en-US" sz="2400" i="1" dirty="0"/>
              <a:t>Cal. Trucking </a:t>
            </a:r>
            <a:r>
              <a:rPr lang="en-US" sz="2400" i="1" dirty="0" err="1"/>
              <a:t>Ass’n</a:t>
            </a:r>
            <a:r>
              <a:rPr lang="en-US" sz="2400" i="1" dirty="0"/>
              <a:t> v. </a:t>
            </a:r>
            <a:r>
              <a:rPr lang="en-US" sz="2400" i="1" dirty="0" err="1"/>
              <a:t>Su</a:t>
            </a:r>
            <a:r>
              <a:rPr lang="en-US" sz="2400" dirty="0"/>
              <a:t>, 903 F.3d 953, 960 (9th Cir. 2018). </a:t>
            </a:r>
          </a:p>
          <a:p>
            <a:pPr marL="342900" indent="-342900">
              <a:buFont typeface="Wingdings" panose="05000000000000000000" pitchFamily="2" charset="2"/>
              <a:buChar char="Ø"/>
            </a:pPr>
            <a:r>
              <a:rPr lang="en-US" sz="2400" dirty="0"/>
              <a:t>As the Ninth Circuit has explained, “[t]here can be no doubt that when Congress adopted the FAAA Act, it intended to broadly preempt state laws that were ‘related to a price, route or service’ of a motor carrier</a:t>
            </a:r>
            <a:r>
              <a:rPr lang="en-US" sz="2400" i="1" dirty="0"/>
              <a:t>.” Am. Trucking </a:t>
            </a:r>
            <a:r>
              <a:rPr lang="en-US" sz="2400" i="1" dirty="0" err="1"/>
              <a:t>Ass’ns</a:t>
            </a:r>
            <a:r>
              <a:rPr lang="en-US" sz="2400" i="1" dirty="0"/>
              <a:t>, Inc. v. City of Los Angeles</a:t>
            </a:r>
            <a:r>
              <a:rPr lang="en-US" sz="2400" dirty="0"/>
              <a:t>, 559 F.3d 1046, 1053 (9th Cir. 2009)</a:t>
            </a:r>
          </a:p>
        </p:txBody>
      </p:sp>
    </p:spTree>
    <p:extLst>
      <p:ext uri="{BB962C8B-B14F-4D97-AF65-F5344CB8AC3E}">
        <p14:creationId xmlns:p14="http://schemas.microsoft.com/office/powerpoint/2010/main" val="1399195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483961-5C60-4E0C-8B04-D1F4F72ED372}"/>
              </a:ext>
            </a:extLst>
          </p:cNvPr>
          <p:cNvSpPr>
            <a:spLocks noGrp="1"/>
          </p:cNvSpPr>
          <p:nvPr>
            <p:ph type="sldNum" sz="quarter" idx="12"/>
          </p:nvPr>
        </p:nvSpPr>
        <p:spPr/>
        <p:txBody>
          <a:bodyPr/>
          <a:lstStyle/>
          <a:p>
            <a:fld id="{08E893CD-D6DD-4900-969E-EDDEE1C4A337}" type="slidenum">
              <a:rPr lang="en-US" smtClean="0"/>
              <a:t>19</a:t>
            </a:fld>
            <a:endParaRPr lang="en-US" dirty="0"/>
          </a:p>
        </p:txBody>
      </p:sp>
      <p:sp>
        <p:nvSpPr>
          <p:cNvPr id="3" name="TextBox 2">
            <a:extLst>
              <a:ext uri="{FF2B5EF4-FFF2-40B4-BE49-F238E27FC236}">
                <a16:creationId xmlns:a16="http://schemas.microsoft.com/office/drawing/2014/main" id="{FD9E5D6D-E413-47E3-931A-A39865561D05}"/>
              </a:ext>
            </a:extLst>
          </p:cNvPr>
          <p:cNvSpPr txBox="1"/>
          <p:nvPr/>
        </p:nvSpPr>
        <p:spPr>
          <a:xfrm>
            <a:off x="519953" y="548371"/>
            <a:ext cx="11152093" cy="6093976"/>
          </a:xfrm>
          <a:prstGeom prst="rect">
            <a:avLst/>
          </a:prstGeom>
          <a:noFill/>
        </p:spPr>
        <p:txBody>
          <a:bodyPr wrap="square" rtlCol="0">
            <a:spAutoFit/>
          </a:bodyPr>
          <a:lstStyle/>
          <a:p>
            <a:r>
              <a:rPr lang="en-US" sz="3200" b="1" dirty="0">
                <a:latin typeface="Century Schoolbook" panose="02040604050505020304" pitchFamily="18" charset="0"/>
              </a:rPr>
              <a:t>9</a:t>
            </a:r>
            <a:r>
              <a:rPr lang="en-US" sz="3200" b="1" baseline="30000" dirty="0">
                <a:latin typeface="Century Schoolbook" panose="02040604050505020304" pitchFamily="18" charset="0"/>
              </a:rPr>
              <a:t>th</a:t>
            </a:r>
            <a:r>
              <a:rPr lang="en-US" sz="3200" b="1" dirty="0">
                <a:latin typeface="Century Schoolbook" panose="02040604050505020304" pitchFamily="18" charset="0"/>
              </a:rPr>
              <a:t> Circuit Precedent</a:t>
            </a:r>
          </a:p>
          <a:p>
            <a:endParaRPr lang="en-US" i="1" dirty="0"/>
          </a:p>
          <a:p>
            <a:r>
              <a:rPr lang="en-US" sz="2800" i="1" dirty="0"/>
              <a:t>American Trucking Associations, Inc. v. City of Los Angeles </a:t>
            </a:r>
            <a:r>
              <a:rPr lang="en-US" sz="2800" dirty="0"/>
              <a:t>(9</a:t>
            </a:r>
            <a:r>
              <a:rPr lang="en-US" sz="2800" baseline="30000" dirty="0"/>
              <a:t>th</a:t>
            </a:r>
            <a:r>
              <a:rPr lang="en-US" sz="2800" dirty="0"/>
              <a:t> Cir. 2009)</a:t>
            </a:r>
          </a:p>
          <a:p>
            <a:endParaRPr lang="en-US" dirty="0"/>
          </a:p>
          <a:p>
            <a:r>
              <a:rPr lang="en-US" sz="2400" dirty="0"/>
              <a:t>American Trucking Association contended that the FAAAA preempted various provisions in the Port’s mandatory concession agreements for drayage trucking services at ports. </a:t>
            </a:r>
          </a:p>
          <a:p>
            <a:pPr marL="342900" indent="-342900">
              <a:buFont typeface="Wingdings" panose="05000000000000000000" pitchFamily="2" charset="2"/>
              <a:buChar char="Ø"/>
            </a:pPr>
            <a:r>
              <a:rPr lang="en-US" sz="2400" dirty="0"/>
              <a:t>As to the provision requiring motor carriers to use employee drivers rather than independent contractor drivers, the Ninth Circuit concluded it could “hardly be doubted” that the FAAAA preempted the provision and that, unless the Port could demonstrate an exception to the FAAAA’s preemption provision applied, the motor carriers would likely prevail on their challenge.  </a:t>
            </a:r>
          </a:p>
          <a:p>
            <a:pPr marL="342900" indent="-342900">
              <a:buFont typeface="Wingdings" panose="05000000000000000000" pitchFamily="2" charset="2"/>
              <a:buChar char="Ø"/>
            </a:pPr>
            <a:r>
              <a:rPr lang="en-US" sz="2400" dirty="0"/>
              <a:t>The Ninth Circuit went on to conclude that the concession agreement’s provision requiring the “phasing out” of thousands of independent contractors “is one likely to be shown to be preempted.”</a:t>
            </a:r>
          </a:p>
          <a:p>
            <a:endParaRPr lang="en-US" dirty="0"/>
          </a:p>
          <a:p>
            <a:endParaRPr lang="en-US" dirty="0"/>
          </a:p>
          <a:p>
            <a:endParaRPr lang="en-US" dirty="0"/>
          </a:p>
        </p:txBody>
      </p:sp>
    </p:spTree>
    <p:extLst>
      <p:ext uri="{BB962C8B-B14F-4D97-AF65-F5344CB8AC3E}">
        <p14:creationId xmlns:p14="http://schemas.microsoft.com/office/powerpoint/2010/main" val="737364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08484C-D5DA-478C-849D-C0B689C7D107}"/>
              </a:ext>
            </a:extLst>
          </p:cNvPr>
          <p:cNvSpPr>
            <a:spLocks noGrp="1"/>
          </p:cNvSpPr>
          <p:nvPr>
            <p:ph idx="1"/>
          </p:nvPr>
        </p:nvSpPr>
        <p:spPr>
          <a:xfrm>
            <a:off x="3836894" y="212652"/>
            <a:ext cx="8050306" cy="6107465"/>
          </a:xfrm>
        </p:spPr>
        <p:txBody>
          <a:bodyPr>
            <a:normAutofit fontScale="55000" lnSpcReduction="20000"/>
          </a:bodyPr>
          <a:lstStyle/>
          <a:p>
            <a:pPr marL="0" indent="0" algn="ctr">
              <a:lnSpc>
                <a:spcPct val="120000"/>
              </a:lnSpc>
              <a:buNone/>
            </a:pPr>
            <a:endParaRPr lang="en-AU" sz="4500" dirty="0"/>
          </a:p>
          <a:p>
            <a:pPr marL="0" indent="0">
              <a:lnSpc>
                <a:spcPct val="120000"/>
              </a:lnSpc>
              <a:buNone/>
            </a:pPr>
            <a:r>
              <a:rPr lang="en-AU" sz="4500" dirty="0"/>
              <a:t>Brett Ferguson is a leading Associate Attorney for the Marron Lawyers employment law </a:t>
            </a:r>
            <a:r>
              <a:rPr lang="en-AU" sz="4500" dirty="0" err="1"/>
              <a:t>defense</a:t>
            </a:r>
            <a:r>
              <a:rPr lang="en-AU" sz="4500" dirty="0"/>
              <a:t> practice.  With a particular focus on transportation industries, and final mile delivery, Marron Lawyers defends Final Mile against California’s Fair Employment and Housing Act (“FEHA”), Family Medical Leave Act (“FMLA”) and California’s Family Rights Act (“CFRA”), as well as misclassification, wage and hour, and other violations of the </a:t>
            </a:r>
            <a:r>
              <a:rPr lang="en-AU" sz="4500" dirty="0" err="1"/>
              <a:t>Labor</a:t>
            </a:r>
            <a:r>
              <a:rPr lang="en-AU" sz="4500" dirty="0"/>
              <a:t> Code.</a:t>
            </a:r>
          </a:p>
          <a:p>
            <a:pPr marL="0" indent="0">
              <a:lnSpc>
                <a:spcPct val="120000"/>
              </a:lnSpc>
              <a:buNone/>
            </a:pPr>
            <a:r>
              <a:rPr lang="en-US" sz="6200" dirty="0"/>
              <a:t>    Contact: </a:t>
            </a:r>
            <a:r>
              <a:rPr lang="en-US" sz="6200" u="sng" dirty="0">
                <a:solidFill>
                  <a:schemeClr val="bg2">
                    <a:lumMod val="50000"/>
                  </a:schemeClr>
                </a:solidFill>
              </a:rPr>
              <a:t>bferguson@marronlaw.com</a:t>
            </a:r>
          </a:p>
          <a:p>
            <a:pPr algn="ctr">
              <a:spcBef>
                <a:spcPts val="600"/>
              </a:spcBef>
            </a:pPr>
            <a:r>
              <a:rPr lang="en-US" sz="6200" dirty="0">
                <a:solidFill>
                  <a:schemeClr val="bg2">
                    <a:lumMod val="50000"/>
                  </a:schemeClr>
                </a:solidFill>
              </a:rPr>
              <a:t>             </a:t>
            </a:r>
            <a:r>
              <a:rPr lang="en-US" sz="6200" u="sng" dirty="0">
                <a:solidFill>
                  <a:schemeClr val="bg2">
                    <a:lumMod val="50000"/>
                  </a:schemeClr>
                </a:solidFill>
              </a:rPr>
              <a:t>www.marronlaw.com</a:t>
            </a:r>
            <a:endParaRPr lang="en-US" sz="6200" dirty="0">
              <a:solidFill>
                <a:schemeClr val="bg2">
                  <a:lumMod val="50000"/>
                </a:schemeClr>
              </a:solidFill>
            </a:endParaRPr>
          </a:p>
          <a:p>
            <a:pPr algn="ctr">
              <a:spcBef>
                <a:spcPts val="600"/>
              </a:spcBef>
            </a:pPr>
            <a:r>
              <a:rPr lang="en-US" sz="6200" dirty="0"/>
              <a:t>             (562) 432-7422</a:t>
            </a:r>
          </a:p>
          <a:p>
            <a:endParaRPr lang="en-US" dirty="0"/>
          </a:p>
        </p:txBody>
      </p:sp>
      <p:sp>
        <p:nvSpPr>
          <p:cNvPr id="4" name="Slide Number Placeholder 3">
            <a:extLst>
              <a:ext uri="{FF2B5EF4-FFF2-40B4-BE49-F238E27FC236}">
                <a16:creationId xmlns:a16="http://schemas.microsoft.com/office/drawing/2014/main" id="{CCAE0EE4-55E1-4EDD-A4DB-EAA4981FF478}"/>
              </a:ext>
            </a:extLst>
          </p:cNvPr>
          <p:cNvSpPr>
            <a:spLocks noGrp="1"/>
          </p:cNvSpPr>
          <p:nvPr>
            <p:ph type="sldNum" sz="quarter" idx="12"/>
          </p:nvPr>
        </p:nvSpPr>
        <p:spPr/>
        <p:txBody>
          <a:bodyPr/>
          <a:lstStyle/>
          <a:p>
            <a:fld id="{08E893CD-D6DD-4900-969E-EDDEE1C4A337}" type="slidenum">
              <a:rPr lang="en-US" smtClean="0"/>
              <a:t>2</a:t>
            </a:fld>
            <a:endParaRPr lang="en-US" dirty="0"/>
          </a:p>
        </p:txBody>
      </p:sp>
      <p:pic>
        <p:nvPicPr>
          <p:cNvPr id="5" name="Picture 4">
            <a:extLst>
              <a:ext uri="{FF2B5EF4-FFF2-40B4-BE49-F238E27FC236}">
                <a16:creationId xmlns:a16="http://schemas.microsoft.com/office/drawing/2014/main" id="{07C1394F-82A7-4EF1-98BF-11769404F4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886" y="1026182"/>
            <a:ext cx="2061881" cy="2930989"/>
          </a:xfrm>
          <a:prstGeom prst="rect">
            <a:avLst/>
          </a:prstGeom>
        </p:spPr>
      </p:pic>
      <p:sp>
        <p:nvSpPr>
          <p:cNvPr id="6" name="TextBox 5">
            <a:extLst>
              <a:ext uri="{FF2B5EF4-FFF2-40B4-BE49-F238E27FC236}">
                <a16:creationId xmlns:a16="http://schemas.microsoft.com/office/drawing/2014/main" id="{A9A59379-7550-4406-9DB5-9171C92D5850}"/>
              </a:ext>
            </a:extLst>
          </p:cNvPr>
          <p:cNvSpPr txBox="1"/>
          <p:nvPr/>
        </p:nvSpPr>
        <p:spPr>
          <a:xfrm>
            <a:off x="953125" y="4438041"/>
            <a:ext cx="4033283" cy="707886"/>
          </a:xfrm>
          <a:prstGeom prst="rect">
            <a:avLst/>
          </a:prstGeom>
          <a:noFill/>
        </p:spPr>
        <p:txBody>
          <a:bodyPr wrap="square" rtlCol="0">
            <a:spAutoFit/>
          </a:bodyPr>
          <a:lstStyle/>
          <a:p>
            <a:r>
              <a:rPr lang="en-US" sz="2000" b="1" dirty="0">
                <a:solidFill>
                  <a:schemeClr val="bg2">
                    <a:lumMod val="50000"/>
                  </a:schemeClr>
                </a:solidFill>
                <a:latin typeface="Times New Roman" panose="02020603050405020304" pitchFamily="18" charset="0"/>
                <a:cs typeface="Times New Roman" panose="02020603050405020304" pitchFamily="18" charset="0"/>
              </a:rPr>
              <a:t>Brett C. Ferguson</a:t>
            </a:r>
          </a:p>
          <a:p>
            <a:r>
              <a:rPr lang="en-US" sz="2000" b="1" dirty="0">
                <a:solidFill>
                  <a:schemeClr val="bg2">
                    <a:lumMod val="50000"/>
                  </a:schemeClr>
                </a:solidFill>
                <a:latin typeface="Times New Roman" panose="02020603050405020304" pitchFamily="18" charset="0"/>
                <a:cs typeface="Times New Roman" panose="02020603050405020304" pitchFamily="18" charset="0"/>
              </a:rPr>
              <a:t>Marron Lawyers APC</a:t>
            </a:r>
            <a:endParaRPr lang="en-US" sz="2000" dirty="0">
              <a:solidFill>
                <a:schemeClr val="bg2">
                  <a:lumMod val="50000"/>
                </a:schemeClr>
              </a:solidFill>
            </a:endParaRPr>
          </a:p>
        </p:txBody>
      </p:sp>
    </p:spTree>
    <p:extLst>
      <p:ext uri="{BB962C8B-B14F-4D97-AF65-F5344CB8AC3E}">
        <p14:creationId xmlns:p14="http://schemas.microsoft.com/office/powerpoint/2010/main" val="1473567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509B32-76F1-47F2-ACDA-AB68174DC3B6}"/>
              </a:ext>
            </a:extLst>
          </p:cNvPr>
          <p:cNvSpPr>
            <a:spLocks noGrp="1"/>
          </p:cNvSpPr>
          <p:nvPr>
            <p:ph type="sldNum" sz="quarter" idx="12"/>
          </p:nvPr>
        </p:nvSpPr>
        <p:spPr/>
        <p:txBody>
          <a:bodyPr/>
          <a:lstStyle/>
          <a:p>
            <a:fld id="{08E893CD-D6DD-4900-969E-EDDEE1C4A337}" type="slidenum">
              <a:rPr lang="en-US" smtClean="0"/>
              <a:t>20</a:t>
            </a:fld>
            <a:endParaRPr lang="en-US" dirty="0"/>
          </a:p>
        </p:txBody>
      </p:sp>
      <p:sp>
        <p:nvSpPr>
          <p:cNvPr id="3" name="TextBox 2">
            <a:extLst>
              <a:ext uri="{FF2B5EF4-FFF2-40B4-BE49-F238E27FC236}">
                <a16:creationId xmlns:a16="http://schemas.microsoft.com/office/drawing/2014/main" id="{161FFE19-69E1-4C2E-85A3-D9EF83334E7B}"/>
              </a:ext>
            </a:extLst>
          </p:cNvPr>
          <p:cNvSpPr txBox="1"/>
          <p:nvPr/>
        </p:nvSpPr>
        <p:spPr>
          <a:xfrm>
            <a:off x="609600" y="627529"/>
            <a:ext cx="10602883" cy="5262979"/>
          </a:xfrm>
          <a:prstGeom prst="rect">
            <a:avLst/>
          </a:prstGeom>
          <a:noFill/>
        </p:spPr>
        <p:txBody>
          <a:bodyPr wrap="square" rtlCol="0">
            <a:spAutoFit/>
          </a:bodyPr>
          <a:lstStyle/>
          <a:p>
            <a:r>
              <a:rPr lang="en-US" sz="3200" b="1" dirty="0">
                <a:latin typeface="Century Schoolbook" panose="02040604050505020304" pitchFamily="18" charset="0"/>
              </a:rPr>
              <a:t>9</a:t>
            </a:r>
            <a:r>
              <a:rPr lang="en-US" sz="3200" b="1" baseline="30000" dirty="0">
                <a:latin typeface="Century Schoolbook" panose="02040604050505020304" pitchFamily="18" charset="0"/>
              </a:rPr>
              <a:t>th</a:t>
            </a:r>
            <a:r>
              <a:rPr lang="en-US" sz="3200" b="1" dirty="0">
                <a:latin typeface="Century Schoolbook" panose="02040604050505020304" pitchFamily="18" charset="0"/>
              </a:rPr>
              <a:t> Circuit Analysis (continued)</a:t>
            </a:r>
          </a:p>
          <a:p>
            <a:endParaRPr lang="en-US" sz="3200" b="1" dirty="0"/>
          </a:p>
          <a:p>
            <a:r>
              <a:rPr lang="en-US" sz="2800" i="1" dirty="0"/>
              <a:t>California Trucking Association v. </a:t>
            </a:r>
            <a:r>
              <a:rPr lang="en-US" sz="2800" i="1" dirty="0" err="1"/>
              <a:t>Su</a:t>
            </a:r>
            <a:r>
              <a:rPr lang="en-US" sz="2800" i="1" dirty="0"/>
              <a:t> </a:t>
            </a:r>
            <a:r>
              <a:rPr lang="en-US" sz="2800" dirty="0"/>
              <a:t>(9th Cir. 2018)</a:t>
            </a:r>
          </a:p>
          <a:p>
            <a:endParaRPr lang="en-US" sz="2800" dirty="0"/>
          </a:p>
          <a:p>
            <a:r>
              <a:rPr lang="en-US" sz="2400" dirty="0"/>
              <a:t>Ninth Circuit considered whether the FAAAA preempted the </a:t>
            </a:r>
            <a:r>
              <a:rPr lang="en-US" sz="2400" i="1" dirty="0" err="1"/>
              <a:t>Borello</a:t>
            </a:r>
            <a:r>
              <a:rPr lang="en-US" sz="2400" dirty="0"/>
              <a:t> multi-factor test for distinguishing between employees and independent contractors. </a:t>
            </a:r>
          </a:p>
          <a:p>
            <a:pPr marL="342900" indent="-342900">
              <a:buFont typeface="Wingdings" panose="05000000000000000000" pitchFamily="2" charset="2"/>
              <a:buChar char="Ø"/>
            </a:pPr>
            <a:r>
              <a:rPr lang="en-US" sz="2400" dirty="0"/>
              <a:t>Ninth Circuit noted the “obvious proposition” for which </a:t>
            </a:r>
            <a:r>
              <a:rPr lang="en-US" sz="2400" i="1" dirty="0"/>
              <a:t>American Trucking </a:t>
            </a:r>
            <a:r>
              <a:rPr lang="en-US" sz="2400" dirty="0"/>
              <a:t>stood: “that an ‘all or nothing’ rule requiring services be performed by certain types of employee drivers . . . was likely preempted [by the FAAAA].”   </a:t>
            </a:r>
          </a:p>
          <a:p>
            <a:pPr marL="342900" indent="-342900">
              <a:buFont typeface="Wingdings" panose="05000000000000000000" pitchFamily="2" charset="2"/>
              <a:buChar char="Ø"/>
            </a:pPr>
            <a:r>
              <a:rPr lang="en-US" sz="2400" dirty="0"/>
              <a:t>The court then distinguished the </a:t>
            </a:r>
            <a:r>
              <a:rPr lang="en-US" sz="2400" i="1" dirty="0" err="1"/>
              <a:t>Borello</a:t>
            </a:r>
            <a:r>
              <a:rPr lang="en-US" sz="2400" dirty="0"/>
              <a:t> test as “wholly different from [the provision at issue in] </a:t>
            </a:r>
            <a:r>
              <a:rPr lang="en-US" sz="2400" i="1" dirty="0"/>
              <a:t>American Trucking</a:t>
            </a:r>
            <a:r>
              <a:rPr lang="en-US" sz="2400" dirty="0"/>
              <a:t>” because neither the </a:t>
            </a:r>
            <a:r>
              <a:rPr lang="en-US" sz="2400" i="1" dirty="0" err="1"/>
              <a:t>Borello</a:t>
            </a:r>
            <a:r>
              <a:rPr lang="en-US" sz="2400" dirty="0"/>
              <a:t> standard or “the nature of the </a:t>
            </a:r>
            <a:r>
              <a:rPr lang="en-US" sz="2400" i="1" dirty="0" err="1"/>
              <a:t>Borello</a:t>
            </a:r>
            <a:r>
              <a:rPr lang="en-US" sz="2400" dirty="0"/>
              <a:t> standard </a:t>
            </a:r>
            <a:r>
              <a:rPr lang="en-US" sz="2400" dirty="0" err="1"/>
              <a:t>compell</a:t>
            </a:r>
            <a:r>
              <a:rPr lang="en-US" sz="2400" dirty="0"/>
              <a:t>[ed] the use of employees to provide certain carriage services.” </a:t>
            </a:r>
          </a:p>
        </p:txBody>
      </p:sp>
    </p:spTree>
    <p:extLst>
      <p:ext uri="{BB962C8B-B14F-4D97-AF65-F5344CB8AC3E}">
        <p14:creationId xmlns:p14="http://schemas.microsoft.com/office/powerpoint/2010/main" val="1060494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F46D1D2-FA76-4F09-A6D3-AB0AA10F9195}"/>
              </a:ext>
            </a:extLst>
          </p:cNvPr>
          <p:cNvSpPr>
            <a:spLocks noGrp="1"/>
          </p:cNvSpPr>
          <p:nvPr>
            <p:ph type="sldNum" sz="quarter" idx="12"/>
          </p:nvPr>
        </p:nvSpPr>
        <p:spPr/>
        <p:txBody>
          <a:bodyPr/>
          <a:lstStyle/>
          <a:p>
            <a:fld id="{08E893CD-D6DD-4900-969E-EDDEE1C4A337}" type="slidenum">
              <a:rPr lang="en-US" smtClean="0"/>
              <a:t>21</a:t>
            </a:fld>
            <a:endParaRPr lang="en-US" dirty="0"/>
          </a:p>
        </p:txBody>
      </p:sp>
      <p:sp>
        <p:nvSpPr>
          <p:cNvPr id="3" name="TextBox 2">
            <a:extLst>
              <a:ext uri="{FF2B5EF4-FFF2-40B4-BE49-F238E27FC236}">
                <a16:creationId xmlns:a16="http://schemas.microsoft.com/office/drawing/2014/main" id="{D2FF3B78-2BC0-453B-907D-902255A5C5E5}"/>
              </a:ext>
            </a:extLst>
          </p:cNvPr>
          <p:cNvSpPr txBox="1"/>
          <p:nvPr/>
        </p:nvSpPr>
        <p:spPr>
          <a:xfrm>
            <a:off x="519954" y="797510"/>
            <a:ext cx="10531164" cy="5139869"/>
          </a:xfrm>
          <a:prstGeom prst="rect">
            <a:avLst/>
          </a:prstGeom>
          <a:noFill/>
        </p:spPr>
        <p:txBody>
          <a:bodyPr wrap="square" rtlCol="0">
            <a:spAutoFit/>
          </a:bodyPr>
          <a:lstStyle/>
          <a:p>
            <a:r>
              <a:rPr lang="en-US" sz="2800" i="1" dirty="0"/>
              <a:t>California Trucking Association v. </a:t>
            </a:r>
            <a:r>
              <a:rPr lang="en-US" sz="2800" i="1" dirty="0" err="1"/>
              <a:t>Su</a:t>
            </a:r>
            <a:r>
              <a:rPr lang="en-US" sz="2800" i="1" dirty="0"/>
              <a:t> </a:t>
            </a:r>
            <a:r>
              <a:rPr lang="en-US" sz="2800" dirty="0"/>
              <a:t>(continued)</a:t>
            </a:r>
          </a:p>
          <a:p>
            <a:endParaRPr lang="en-US" dirty="0"/>
          </a:p>
          <a:p>
            <a:endParaRPr lang="en-US" dirty="0"/>
          </a:p>
          <a:p>
            <a:r>
              <a:rPr lang="en-US" sz="2400" dirty="0"/>
              <a:t>The Ninth Circuit distinguished the </a:t>
            </a:r>
            <a:r>
              <a:rPr lang="en-US" sz="2400" dirty="0" err="1"/>
              <a:t>Borello</a:t>
            </a:r>
            <a:r>
              <a:rPr lang="en-US" sz="2400" dirty="0"/>
              <a:t> test from the ABC test adopted in other states, noting “the application of which courts have then held to be preempted.” </a:t>
            </a:r>
          </a:p>
          <a:p>
            <a:endParaRPr lang="en-US" sz="2400" dirty="0"/>
          </a:p>
          <a:p>
            <a:pPr marL="342900" indent="-342900">
              <a:buFont typeface="Wingdings" panose="05000000000000000000" pitchFamily="2" charset="2"/>
              <a:buChar char="Ø"/>
            </a:pPr>
            <a:r>
              <a:rPr lang="en-US" sz="2400" dirty="0"/>
              <a:t>It did so by explaining that, “[l]</a:t>
            </a:r>
            <a:r>
              <a:rPr lang="en-US" sz="2400" dirty="0" err="1"/>
              <a:t>ike</a:t>
            </a:r>
            <a:r>
              <a:rPr lang="en-US" sz="2400" dirty="0"/>
              <a:t> </a:t>
            </a:r>
            <a:r>
              <a:rPr lang="en-US" sz="2400" i="1" dirty="0"/>
              <a:t>American Trucking</a:t>
            </a:r>
            <a:r>
              <a:rPr lang="en-US" sz="2400" dirty="0"/>
              <a:t>, the ‘ABC’ test may effectively compel a motor carrier to use employees for certain services because, under the ‘ABC’ test, a worker providing a service within an employer’s usual course of business will never be considered an independent contractor.” </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The court further explained that, under </a:t>
            </a:r>
            <a:r>
              <a:rPr lang="en-US" sz="2400" i="1" dirty="0" err="1"/>
              <a:t>Borello</a:t>
            </a:r>
            <a:r>
              <a:rPr lang="en-US" sz="2400" dirty="0"/>
              <a:t> and in contrast to the ABC test, “whether the work fits within the usual course of an employer’s business is one factor among many—and not even the most important one.” </a:t>
            </a:r>
          </a:p>
        </p:txBody>
      </p:sp>
    </p:spTree>
    <p:extLst>
      <p:ext uri="{BB962C8B-B14F-4D97-AF65-F5344CB8AC3E}">
        <p14:creationId xmlns:p14="http://schemas.microsoft.com/office/powerpoint/2010/main" val="4016301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373694-CB75-40E6-ACAF-D2EDD9333C76}"/>
              </a:ext>
            </a:extLst>
          </p:cNvPr>
          <p:cNvSpPr>
            <a:spLocks noGrp="1"/>
          </p:cNvSpPr>
          <p:nvPr>
            <p:ph type="sldNum" sz="quarter" idx="12"/>
          </p:nvPr>
        </p:nvSpPr>
        <p:spPr/>
        <p:txBody>
          <a:bodyPr/>
          <a:lstStyle/>
          <a:p>
            <a:fld id="{08E893CD-D6DD-4900-969E-EDDEE1C4A337}" type="slidenum">
              <a:rPr lang="en-US" smtClean="0"/>
              <a:t>22</a:t>
            </a:fld>
            <a:endParaRPr lang="en-US" dirty="0"/>
          </a:p>
        </p:txBody>
      </p:sp>
      <p:sp>
        <p:nvSpPr>
          <p:cNvPr id="3" name="TextBox 2">
            <a:extLst>
              <a:ext uri="{FF2B5EF4-FFF2-40B4-BE49-F238E27FC236}">
                <a16:creationId xmlns:a16="http://schemas.microsoft.com/office/drawing/2014/main" id="{0CC619B2-9CD1-455F-8A58-7CFF8B4F6839}"/>
              </a:ext>
            </a:extLst>
          </p:cNvPr>
          <p:cNvSpPr txBox="1"/>
          <p:nvPr/>
        </p:nvSpPr>
        <p:spPr>
          <a:xfrm>
            <a:off x="1135217" y="645459"/>
            <a:ext cx="9921565" cy="5016758"/>
          </a:xfrm>
          <a:prstGeom prst="rect">
            <a:avLst/>
          </a:prstGeom>
          <a:noFill/>
        </p:spPr>
        <p:txBody>
          <a:bodyPr wrap="square" rtlCol="0">
            <a:spAutoFit/>
          </a:bodyPr>
          <a:lstStyle/>
          <a:p>
            <a:r>
              <a:rPr lang="en-US" sz="3200" b="1" u="sng" dirty="0">
                <a:latin typeface="Century Schoolbook" panose="02040604050505020304" pitchFamily="18" charset="0"/>
              </a:rPr>
              <a:t>Agreement Among the Courts of Appeals</a:t>
            </a:r>
          </a:p>
          <a:p>
            <a:endParaRPr lang="en-US" sz="3200" dirty="0"/>
          </a:p>
          <a:p>
            <a:r>
              <a:rPr lang="en-US" sz="3200" dirty="0"/>
              <a:t>Similarly, the First Circuit has explained that Congress had “dual objectives” for adopting a “broad reach” by copying the language of the Airline Deregulation Act of 1978 into the FAAAA’s preemption clause: (1) “</a:t>
            </a:r>
            <a:r>
              <a:rPr lang="en-US" sz="3200" b="1" u="sng" dirty="0"/>
              <a:t>to ensure that the States would not undo federal deregulation with regulation of their own</a:t>
            </a:r>
            <a:r>
              <a:rPr lang="en-US" sz="3200" dirty="0"/>
              <a:t>” and (2) “to avoid a patchwork of state service determining laws, rules, and regulations.” </a:t>
            </a:r>
            <a:r>
              <a:rPr lang="en-US" sz="3200" i="1" dirty="0"/>
              <a:t>Schwann v. FedEx Ground Pkg. System, Inc</a:t>
            </a:r>
            <a:r>
              <a:rPr lang="en-US" sz="3200" dirty="0"/>
              <a:t>. (1st Cir. 2016)</a:t>
            </a:r>
          </a:p>
        </p:txBody>
      </p:sp>
    </p:spTree>
    <p:extLst>
      <p:ext uri="{BB962C8B-B14F-4D97-AF65-F5344CB8AC3E}">
        <p14:creationId xmlns:p14="http://schemas.microsoft.com/office/powerpoint/2010/main" val="590089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DE97A4-4B53-4C7A-AD1C-B2276DAAC9BB}"/>
              </a:ext>
            </a:extLst>
          </p:cNvPr>
          <p:cNvSpPr>
            <a:spLocks noGrp="1"/>
          </p:cNvSpPr>
          <p:nvPr>
            <p:ph type="sldNum" sz="quarter" idx="12"/>
          </p:nvPr>
        </p:nvSpPr>
        <p:spPr/>
        <p:txBody>
          <a:bodyPr/>
          <a:lstStyle/>
          <a:p>
            <a:fld id="{08E893CD-D6DD-4900-969E-EDDEE1C4A337}" type="slidenum">
              <a:rPr lang="en-US" smtClean="0"/>
              <a:t>23</a:t>
            </a:fld>
            <a:endParaRPr lang="en-US" dirty="0"/>
          </a:p>
        </p:txBody>
      </p:sp>
      <p:sp>
        <p:nvSpPr>
          <p:cNvPr id="3" name="TextBox 2">
            <a:extLst>
              <a:ext uri="{FF2B5EF4-FFF2-40B4-BE49-F238E27FC236}">
                <a16:creationId xmlns:a16="http://schemas.microsoft.com/office/drawing/2014/main" id="{C865977C-0211-46BC-B118-12E9ED883322}"/>
              </a:ext>
            </a:extLst>
          </p:cNvPr>
          <p:cNvSpPr txBox="1"/>
          <p:nvPr/>
        </p:nvSpPr>
        <p:spPr>
          <a:xfrm>
            <a:off x="510988" y="484093"/>
            <a:ext cx="11170024" cy="5970865"/>
          </a:xfrm>
          <a:prstGeom prst="rect">
            <a:avLst/>
          </a:prstGeom>
          <a:noFill/>
        </p:spPr>
        <p:txBody>
          <a:bodyPr wrap="square" rtlCol="0">
            <a:spAutoFit/>
          </a:bodyPr>
          <a:lstStyle/>
          <a:p>
            <a:r>
              <a:rPr lang="en-US" sz="2800" i="1" dirty="0"/>
              <a:t>Schwann v. FedEx Ground Pkg. System, Inc. </a:t>
            </a:r>
            <a:r>
              <a:rPr lang="en-US" sz="2800" dirty="0"/>
              <a:t>(1st Cir. 2016)</a:t>
            </a:r>
          </a:p>
          <a:p>
            <a:endParaRPr lang="en-US" sz="2400" dirty="0"/>
          </a:p>
          <a:p>
            <a:r>
              <a:rPr lang="en-US" sz="2400" dirty="0"/>
              <a:t>The First Circuit’s recent analysis of an ABC test identical to California’s is persuasive.</a:t>
            </a:r>
          </a:p>
          <a:p>
            <a:endParaRPr lang="en-US" dirty="0"/>
          </a:p>
          <a:p>
            <a:r>
              <a:rPr lang="en-US" sz="2400" dirty="0"/>
              <a:t>In Schwann v. FedEx Ground Package System, Inc., the First Circuit held the FAAAA preempted Massachusetts’ ABC test’s Prong B as applied to FedEx.  </a:t>
            </a:r>
          </a:p>
          <a:p>
            <a:endParaRPr lang="en-US" sz="1000" dirty="0"/>
          </a:p>
          <a:p>
            <a:pPr marL="342900" indent="-342900">
              <a:buFont typeface="Wingdings" panose="05000000000000000000" pitchFamily="2" charset="2"/>
              <a:buChar char="Ø"/>
            </a:pPr>
            <a:r>
              <a:rPr lang="en-US" sz="2400" dirty="0"/>
              <a:t>In so holding, the First Circuit reasoned: The regulatory interference posed by Plaintiffs’ application of Prong B is not peripheral. The decision whether to provide a service directly, with one’s own employee, or to procure the services of an independent contractor is a significant decision in designing and running a business.</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Such an application of state law poses a serious potential impediment to the achievement of the FAAAA’s objectives because a court, rather than the market participant, would ultimately determine what services that company provides and how it chooses to provide them.</a:t>
            </a:r>
          </a:p>
        </p:txBody>
      </p:sp>
    </p:spTree>
    <p:extLst>
      <p:ext uri="{BB962C8B-B14F-4D97-AF65-F5344CB8AC3E}">
        <p14:creationId xmlns:p14="http://schemas.microsoft.com/office/powerpoint/2010/main" val="3268764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ADE09BF-779E-4DF8-A74B-137614379ADF}"/>
              </a:ext>
            </a:extLst>
          </p:cNvPr>
          <p:cNvSpPr>
            <a:spLocks noGrp="1"/>
          </p:cNvSpPr>
          <p:nvPr>
            <p:ph type="sldNum" sz="quarter" idx="12"/>
          </p:nvPr>
        </p:nvSpPr>
        <p:spPr/>
        <p:txBody>
          <a:bodyPr/>
          <a:lstStyle/>
          <a:p>
            <a:fld id="{08E893CD-D6DD-4900-969E-EDDEE1C4A337}" type="slidenum">
              <a:rPr lang="en-US" smtClean="0"/>
              <a:t>24</a:t>
            </a:fld>
            <a:endParaRPr lang="en-US" dirty="0"/>
          </a:p>
        </p:txBody>
      </p:sp>
      <p:sp>
        <p:nvSpPr>
          <p:cNvPr id="3" name="TextBox 2">
            <a:extLst>
              <a:ext uri="{FF2B5EF4-FFF2-40B4-BE49-F238E27FC236}">
                <a16:creationId xmlns:a16="http://schemas.microsoft.com/office/drawing/2014/main" id="{5C837E84-09D6-4784-9C3B-C62980DAD8FC}"/>
              </a:ext>
            </a:extLst>
          </p:cNvPr>
          <p:cNvSpPr txBox="1"/>
          <p:nvPr/>
        </p:nvSpPr>
        <p:spPr>
          <a:xfrm>
            <a:off x="717176" y="363915"/>
            <a:ext cx="10495307" cy="6494085"/>
          </a:xfrm>
          <a:prstGeom prst="rect">
            <a:avLst/>
          </a:prstGeom>
          <a:noFill/>
        </p:spPr>
        <p:txBody>
          <a:bodyPr wrap="square" rtlCol="0">
            <a:spAutoFit/>
          </a:bodyPr>
          <a:lstStyle/>
          <a:p>
            <a:r>
              <a:rPr lang="en-US" sz="2800" b="1" u="sng" dirty="0"/>
              <a:t>Distinguished from:</a:t>
            </a:r>
          </a:p>
          <a:p>
            <a:endParaRPr lang="en-US" dirty="0"/>
          </a:p>
          <a:p>
            <a:r>
              <a:rPr lang="en-US" sz="2400" i="1" dirty="0"/>
              <a:t>Bedoya v. Am. Eagle Express Inc. </a:t>
            </a:r>
            <a:r>
              <a:rPr lang="en-US" sz="2400" dirty="0"/>
              <a:t>(3d Cir. 2019) </a:t>
            </a:r>
          </a:p>
          <a:p>
            <a:endParaRPr lang="en-US" dirty="0"/>
          </a:p>
          <a:p>
            <a:r>
              <a:rPr lang="en-US" sz="2400" dirty="0"/>
              <a:t>Holding that New Jersey’s ABC test is not preempted by the FAAAA because contrary to Massachusetts’ test, it includes an “</a:t>
            </a:r>
            <a:r>
              <a:rPr lang="en-US" sz="2400" b="1" u="sng" dirty="0"/>
              <a:t>alternative method for reaching independent contractor status </a:t>
            </a:r>
            <a:r>
              <a:rPr lang="en-US" sz="2400" dirty="0"/>
              <a:t>— that is, “[n]o part of the New Jersey test </a:t>
            </a:r>
            <a:r>
              <a:rPr lang="en-US" sz="2400" i="1" dirty="0"/>
              <a:t>categorically </a:t>
            </a:r>
            <a:r>
              <a:rPr lang="en-US" sz="2400" dirty="0"/>
              <a:t>prevents carriers from using independent contractors.”. </a:t>
            </a:r>
          </a:p>
          <a:p>
            <a:endParaRPr lang="en-US" sz="2000" dirty="0"/>
          </a:p>
          <a:p>
            <a:pPr marL="342900" indent="-342900">
              <a:buFont typeface="Wingdings" panose="05000000000000000000" pitchFamily="2" charset="2"/>
              <a:buChar char="Ø"/>
            </a:pPr>
            <a:r>
              <a:rPr lang="en-US" sz="2200" dirty="0"/>
              <a:t>“Yet, that is precisely the case here. Because contrary to Prong B, independent-contractor drivers necessarily perform work within “the usual course of the [motor carrier] hiring entity’s business,” drivers who may own and operate their own rigs will never be considered independent contractors under California law. Thus, it follows that Prong B of the ABC test requires motor carriers to artificially reclassify all independent-contractor drivers as employee-drivers for all purposes under the California Labor Code, the Industrial Welfare Commission wage orders, and the Unemployment Insurance Code. See Cal. Labor Code § 2750.3(a)(1).” </a:t>
            </a:r>
            <a:r>
              <a:rPr lang="en-US" sz="2200" b="1" i="1" u="sng" dirty="0"/>
              <a:t>CTA v. Becerra </a:t>
            </a:r>
            <a:r>
              <a:rPr lang="en-US" sz="2200" u="sng" dirty="0"/>
              <a:t>(S.D. Cal. 2018)</a:t>
            </a:r>
          </a:p>
          <a:p>
            <a:endParaRPr lang="en-US" dirty="0"/>
          </a:p>
          <a:p>
            <a:endParaRPr lang="en-US" dirty="0"/>
          </a:p>
        </p:txBody>
      </p:sp>
    </p:spTree>
    <p:extLst>
      <p:ext uri="{BB962C8B-B14F-4D97-AF65-F5344CB8AC3E}">
        <p14:creationId xmlns:p14="http://schemas.microsoft.com/office/powerpoint/2010/main" val="1175882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2135AB-F8A1-48F9-8CDA-7B24A25958C3}"/>
              </a:ext>
            </a:extLst>
          </p:cNvPr>
          <p:cNvSpPr>
            <a:spLocks noGrp="1"/>
          </p:cNvSpPr>
          <p:nvPr>
            <p:ph type="sldNum" sz="quarter" idx="12"/>
          </p:nvPr>
        </p:nvSpPr>
        <p:spPr/>
        <p:txBody>
          <a:bodyPr/>
          <a:lstStyle/>
          <a:p>
            <a:fld id="{08E893CD-D6DD-4900-969E-EDDEE1C4A337}" type="slidenum">
              <a:rPr lang="en-US" smtClean="0"/>
              <a:t>25</a:t>
            </a:fld>
            <a:endParaRPr lang="en-US" dirty="0"/>
          </a:p>
        </p:txBody>
      </p:sp>
      <p:sp>
        <p:nvSpPr>
          <p:cNvPr id="3" name="TextBox 2">
            <a:extLst>
              <a:ext uri="{FF2B5EF4-FFF2-40B4-BE49-F238E27FC236}">
                <a16:creationId xmlns:a16="http://schemas.microsoft.com/office/drawing/2014/main" id="{A9F1E3E9-FD4F-424E-AF30-DA45296BA3A0}"/>
              </a:ext>
            </a:extLst>
          </p:cNvPr>
          <p:cNvSpPr txBox="1"/>
          <p:nvPr/>
        </p:nvSpPr>
        <p:spPr>
          <a:xfrm>
            <a:off x="824754" y="233082"/>
            <a:ext cx="8839200" cy="6032421"/>
          </a:xfrm>
          <a:prstGeom prst="rect">
            <a:avLst/>
          </a:prstGeom>
          <a:noFill/>
        </p:spPr>
        <p:txBody>
          <a:bodyPr wrap="square" rtlCol="0">
            <a:spAutoFit/>
          </a:bodyPr>
          <a:lstStyle/>
          <a:p>
            <a:r>
              <a:rPr lang="en-US" sz="3200" b="1" i="1" dirty="0"/>
              <a:t>Federal Precedent Indicates Success on Merits</a:t>
            </a:r>
          </a:p>
          <a:p>
            <a:endParaRPr lang="en-US" dirty="0"/>
          </a:p>
          <a:p>
            <a:pPr marL="342900" indent="-342900">
              <a:buFont typeface="Wingdings" panose="05000000000000000000" pitchFamily="2" charset="2"/>
              <a:buChar char="Ø"/>
            </a:pPr>
            <a:r>
              <a:rPr lang="en-US" sz="2400" dirty="0"/>
              <a:t>“Together, these cases show that the FAAAA likely preempts ‘an all or nothing’ state law like AB-5 that categorically prevents motor carriers from exercising their freedom to choose between using independent contractors or employees.”</a:t>
            </a:r>
          </a:p>
          <a:p>
            <a:endParaRPr lang="en-US" sz="2400" dirty="0"/>
          </a:p>
          <a:p>
            <a:pPr marL="342900" indent="-342900">
              <a:buFont typeface="Wingdings" panose="05000000000000000000" pitchFamily="2" charset="2"/>
              <a:buChar char="Ø"/>
            </a:pPr>
            <a:r>
              <a:rPr lang="en-US" sz="2400" dirty="0"/>
              <a:t>“Indeed, the Ninth Circuit has already acknowledged the likelihood of such a test being preempted by the FAAAA. See </a:t>
            </a:r>
            <a:r>
              <a:rPr lang="en-US" sz="2400" i="1" dirty="0" err="1"/>
              <a:t>Su</a:t>
            </a:r>
            <a:r>
              <a:rPr lang="en-US" sz="2400" dirty="0"/>
              <a:t>, 903 F.3d at 964” </a:t>
            </a:r>
          </a:p>
          <a:p>
            <a:endParaRPr lang="en-US" sz="2400" dirty="0"/>
          </a:p>
          <a:p>
            <a:pPr marL="342900" indent="-342900">
              <a:buFont typeface="Wingdings" panose="05000000000000000000" pitchFamily="2" charset="2"/>
              <a:buChar char="Ø"/>
            </a:pPr>
            <a:r>
              <a:rPr lang="en-US" sz="2400" dirty="0"/>
              <a:t>“Like </a:t>
            </a:r>
            <a:r>
              <a:rPr lang="en-US" sz="2400" i="1" dirty="0"/>
              <a:t>American Trucking</a:t>
            </a:r>
            <a:r>
              <a:rPr lang="en-US" sz="2400" dirty="0"/>
              <a:t>, the ‘ABC’ test may effectively compel a motor carrier to use employees for certain services because, under the ‘ABC’ test, a worker providing a service within an employer’s usual course of business will never be considered an independent contractor.” </a:t>
            </a:r>
          </a:p>
        </p:txBody>
      </p:sp>
    </p:spTree>
    <p:extLst>
      <p:ext uri="{BB962C8B-B14F-4D97-AF65-F5344CB8AC3E}">
        <p14:creationId xmlns:p14="http://schemas.microsoft.com/office/powerpoint/2010/main" val="3350273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0288E2-9582-4878-A3DF-00CA9768B97B}"/>
              </a:ext>
            </a:extLst>
          </p:cNvPr>
          <p:cNvSpPr>
            <a:spLocks noGrp="1"/>
          </p:cNvSpPr>
          <p:nvPr>
            <p:ph type="sldNum" sz="quarter" idx="12"/>
          </p:nvPr>
        </p:nvSpPr>
        <p:spPr/>
        <p:txBody>
          <a:bodyPr/>
          <a:lstStyle/>
          <a:p>
            <a:fld id="{08E893CD-D6DD-4900-969E-EDDEE1C4A337}" type="slidenum">
              <a:rPr lang="en-US" smtClean="0"/>
              <a:t>26</a:t>
            </a:fld>
            <a:endParaRPr lang="en-US" dirty="0"/>
          </a:p>
        </p:txBody>
      </p:sp>
      <p:sp>
        <p:nvSpPr>
          <p:cNvPr id="3" name="TextBox 2">
            <a:extLst>
              <a:ext uri="{FF2B5EF4-FFF2-40B4-BE49-F238E27FC236}">
                <a16:creationId xmlns:a16="http://schemas.microsoft.com/office/drawing/2014/main" id="{A912F5A5-91FC-4DE4-9575-E7D79A363885}"/>
              </a:ext>
            </a:extLst>
          </p:cNvPr>
          <p:cNvSpPr txBox="1"/>
          <p:nvPr/>
        </p:nvSpPr>
        <p:spPr>
          <a:xfrm>
            <a:off x="893846" y="482782"/>
            <a:ext cx="10725724" cy="4862870"/>
          </a:xfrm>
          <a:prstGeom prst="rect">
            <a:avLst/>
          </a:prstGeom>
          <a:noFill/>
        </p:spPr>
        <p:txBody>
          <a:bodyPr wrap="square" rtlCol="0">
            <a:spAutoFit/>
          </a:bodyPr>
          <a:lstStyle/>
          <a:p>
            <a:r>
              <a:rPr lang="en-US" sz="3200" b="1" u="sng" dirty="0">
                <a:latin typeface="Century Schoolbook" panose="02040604050505020304" pitchFamily="18" charset="0"/>
              </a:rPr>
              <a:t>California Precedent?</a:t>
            </a:r>
          </a:p>
          <a:p>
            <a:endParaRPr lang="en-US" sz="3200" b="1" u="sng" dirty="0">
              <a:latin typeface="Century Schoolbook" panose="02040604050505020304" pitchFamily="18" charset="0"/>
            </a:endParaRPr>
          </a:p>
          <a:p>
            <a:r>
              <a:rPr lang="en-US" sz="2800" dirty="0">
                <a:latin typeface="Century Schoolbook" panose="02040604050505020304" pitchFamily="18" charset="0"/>
              </a:rPr>
              <a:t>On January 8, 2020, the Los Angeles Superior Court ruled that because the ABC test effectively prohibits motor carriers from using independent contractors to provide transportation services, the test has a significant, impermissible effect on motor carriers’ “prices, routes, and services,” and thus, is preempted by the FAAAA. </a:t>
            </a:r>
          </a:p>
          <a:p>
            <a:r>
              <a:rPr lang="en-US" sz="2600" i="1" dirty="0">
                <a:latin typeface="Century Schoolbook" panose="02040604050505020304" pitchFamily="18" charset="0"/>
              </a:rPr>
              <a:t>--The People of the State of California v. Cal Cartage Transportation Express, LLC</a:t>
            </a:r>
            <a:r>
              <a:rPr lang="en-US" sz="2600" dirty="0">
                <a:latin typeface="Century Schoolbook" panose="02040604050505020304" pitchFamily="18" charset="0"/>
              </a:rPr>
              <a:t>, Case No. BC689320 (Los Angeles Superior Court January 8, 2020). </a:t>
            </a:r>
          </a:p>
        </p:txBody>
      </p:sp>
    </p:spTree>
    <p:extLst>
      <p:ext uri="{BB962C8B-B14F-4D97-AF65-F5344CB8AC3E}">
        <p14:creationId xmlns:p14="http://schemas.microsoft.com/office/powerpoint/2010/main" val="2008898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9509A9-03C4-41E7-8856-DB349CA79E3F}"/>
              </a:ext>
            </a:extLst>
          </p:cNvPr>
          <p:cNvSpPr>
            <a:spLocks noGrp="1"/>
          </p:cNvSpPr>
          <p:nvPr>
            <p:ph type="sldNum" sz="quarter" idx="12"/>
          </p:nvPr>
        </p:nvSpPr>
        <p:spPr/>
        <p:txBody>
          <a:bodyPr/>
          <a:lstStyle/>
          <a:p>
            <a:fld id="{08E893CD-D6DD-4900-969E-EDDEE1C4A337}" type="slidenum">
              <a:rPr lang="en-US" smtClean="0"/>
              <a:t>27</a:t>
            </a:fld>
            <a:endParaRPr lang="en-US" dirty="0"/>
          </a:p>
        </p:txBody>
      </p:sp>
      <p:sp>
        <p:nvSpPr>
          <p:cNvPr id="4" name="TextBox 3">
            <a:extLst>
              <a:ext uri="{FF2B5EF4-FFF2-40B4-BE49-F238E27FC236}">
                <a16:creationId xmlns:a16="http://schemas.microsoft.com/office/drawing/2014/main" id="{26A20AD4-3066-4AB0-B4BC-124D315D3795}"/>
              </a:ext>
            </a:extLst>
          </p:cNvPr>
          <p:cNvSpPr txBox="1"/>
          <p:nvPr/>
        </p:nvSpPr>
        <p:spPr>
          <a:xfrm>
            <a:off x="1021976" y="448235"/>
            <a:ext cx="9610166" cy="4832092"/>
          </a:xfrm>
          <a:prstGeom prst="rect">
            <a:avLst/>
          </a:prstGeom>
          <a:noFill/>
        </p:spPr>
        <p:txBody>
          <a:bodyPr wrap="square" rtlCol="0">
            <a:spAutoFit/>
          </a:bodyPr>
          <a:lstStyle/>
          <a:p>
            <a:r>
              <a:rPr lang="en-US" sz="3200" b="1" u="sng" dirty="0">
                <a:latin typeface="Times New Roman" panose="02020603050405020304" pitchFamily="18" charset="0"/>
                <a:cs typeface="Times New Roman" panose="02020603050405020304" pitchFamily="18" charset="0"/>
              </a:rPr>
              <a:t>For the Crowd – AB5 Absurdity?</a:t>
            </a:r>
          </a:p>
          <a:p>
            <a:endParaRPr lang="en-US" dirty="0"/>
          </a:p>
          <a:p>
            <a:endParaRPr lang="en-US" dirty="0"/>
          </a:p>
          <a:p>
            <a:r>
              <a:rPr lang="en-US" sz="2400" dirty="0"/>
              <a:t>During the January 13, 2020 hearing, the Court repeatedly invited Defendants to explain how the ABC test was not an “all or nothing” test. Specifically, the Court invited them to explain how a motor carrier could contract with an independent owner-operator as an independent contractor, rather than as an employee, under the ABC test. </a:t>
            </a:r>
          </a:p>
          <a:p>
            <a:endParaRPr lang="en-US" sz="2400" dirty="0"/>
          </a:p>
          <a:p>
            <a:r>
              <a:rPr lang="en-US" sz="2400" dirty="0"/>
              <a:t>Neither the State nor Intervenor could provide an example. Instead, Defendants repeatedly asserted that a </a:t>
            </a:r>
            <a:r>
              <a:rPr lang="en-US" sz="2400" i="1" dirty="0"/>
              <a:t>broker </a:t>
            </a:r>
            <a:r>
              <a:rPr lang="en-US" sz="2400" dirty="0"/>
              <a:t>company that did not perform trucking work could plausibly contract with an independent owner-operator.  </a:t>
            </a:r>
            <a:r>
              <a:rPr lang="en-US" sz="2400" i="1" dirty="0"/>
              <a:t>Brokers</a:t>
            </a:r>
            <a:r>
              <a:rPr lang="en-US" sz="2400" dirty="0"/>
              <a:t>, however, are not </a:t>
            </a:r>
            <a:r>
              <a:rPr lang="en-US" sz="2400" i="1" dirty="0"/>
              <a:t>motor carriers</a:t>
            </a:r>
            <a:r>
              <a:rPr lang="en-US" sz="2400" dirty="0"/>
              <a:t>. </a:t>
            </a:r>
          </a:p>
        </p:txBody>
      </p:sp>
    </p:spTree>
    <p:extLst>
      <p:ext uri="{BB962C8B-B14F-4D97-AF65-F5344CB8AC3E}">
        <p14:creationId xmlns:p14="http://schemas.microsoft.com/office/powerpoint/2010/main" val="237983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E5AB16-1A40-4CED-9E1D-08CB9D96AFFF}"/>
              </a:ext>
            </a:extLst>
          </p:cNvPr>
          <p:cNvSpPr>
            <a:spLocks noGrp="1"/>
          </p:cNvSpPr>
          <p:nvPr>
            <p:ph type="sldNum" sz="quarter" idx="12"/>
          </p:nvPr>
        </p:nvSpPr>
        <p:spPr/>
        <p:txBody>
          <a:bodyPr/>
          <a:lstStyle/>
          <a:p>
            <a:fld id="{08E893CD-D6DD-4900-969E-EDDEE1C4A337}" type="slidenum">
              <a:rPr lang="en-US" smtClean="0"/>
              <a:t>28</a:t>
            </a:fld>
            <a:endParaRPr lang="en-US" dirty="0"/>
          </a:p>
        </p:txBody>
      </p:sp>
      <p:sp>
        <p:nvSpPr>
          <p:cNvPr id="3" name="TextBox 2">
            <a:extLst>
              <a:ext uri="{FF2B5EF4-FFF2-40B4-BE49-F238E27FC236}">
                <a16:creationId xmlns:a16="http://schemas.microsoft.com/office/drawing/2014/main" id="{D2B5B977-09E3-4215-BAAD-286BE491EA49}"/>
              </a:ext>
            </a:extLst>
          </p:cNvPr>
          <p:cNvSpPr txBox="1"/>
          <p:nvPr/>
        </p:nvSpPr>
        <p:spPr>
          <a:xfrm>
            <a:off x="349623" y="304799"/>
            <a:ext cx="11528612" cy="6771084"/>
          </a:xfrm>
          <a:prstGeom prst="rect">
            <a:avLst/>
          </a:prstGeom>
          <a:noFill/>
        </p:spPr>
        <p:txBody>
          <a:bodyPr wrap="square" rtlCol="0">
            <a:spAutoFit/>
          </a:bodyPr>
          <a:lstStyle/>
          <a:p>
            <a:endParaRPr lang="en-US" dirty="0"/>
          </a:p>
          <a:p>
            <a:r>
              <a:rPr lang="en-US" sz="3200" b="1" u="sng" dirty="0">
                <a:latin typeface="Century Schoolbook" panose="02040604050505020304" pitchFamily="18" charset="0"/>
              </a:rPr>
              <a:t>Major Take-Aways?</a:t>
            </a:r>
          </a:p>
          <a:p>
            <a:endParaRPr lang="en-US" dirty="0"/>
          </a:p>
          <a:p>
            <a:r>
              <a:rPr lang="en-US" sz="2400" dirty="0"/>
              <a:t>(1)	The court’s granting a preliminary injunction will ensure that the State of California 	cannot enforce AB 5 against motor carriers until the underlying litigation is finally 	decided. </a:t>
            </a:r>
          </a:p>
          <a:p>
            <a:r>
              <a:rPr lang="en-US" sz="2400" dirty="0"/>
              <a:t> </a:t>
            </a:r>
          </a:p>
          <a:p>
            <a:r>
              <a:rPr lang="en-US" sz="2400" dirty="0"/>
              <a:t>(2)	The strength of the legal argument in the Order granting preliminary injunction 	indicates likelihood of success on the merits in the underlying litigation.</a:t>
            </a:r>
          </a:p>
          <a:p>
            <a:endParaRPr lang="en-US" sz="2400" dirty="0"/>
          </a:p>
          <a:p>
            <a:pPr marL="457200" indent="-457200">
              <a:buAutoNum type="arabicParenBoth" startAt="3"/>
            </a:pPr>
            <a:r>
              <a:rPr lang="en-US" sz="2400" dirty="0"/>
              <a:t>Moreover, even though limited to motor carriers, the strongly worded CTA decision may provide </a:t>
            </a:r>
            <a:r>
              <a:rPr lang="en-US" sz="2400" b="1" i="1" u="sng" dirty="0"/>
              <a:t>solid grounds for challenging AB 5’s mandate in other industries </a:t>
            </a:r>
            <a:r>
              <a:rPr lang="en-US" sz="2400" dirty="0"/>
              <a:t>engaged in business in California.</a:t>
            </a:r>
          </a:p>
          <a:p>
            <a:r>
              <a:rPr lang="en-US" sz="2400" dirty="0"/>
              <a:t> </a:t>
            </a:r>
          </a:p>
          <a:p>
            <a:pPr marL="342900" indent="-342900">
              <a:buFont typeface="Wingdings" panose="05000000000000000000" pitchFamily="2" charset="2"/>
              <a:buChar char="Ø"/>
            </a:pPr>
            <a:r>
              <a:rPr lang="en-US" sz="2400" b="1" dirty="0"/>
              <a:t>The CTA decision undoubtedly will be met by many businesses with cautious optimism that federal preemption finally is having its day in court, </a:t>
            </a:r>
            <a:r>
              <a:rPr lang="en-US" sz="2400" b="1" i="1" u="sng" dirty="0"/>
              <a:t>even in California</a:t>
            </a:r>
            <a:r>
              <a:rPr lang="en-US" sz="2400" b="1" dirty="0"/>
              <a:t>.</a:t>
            </a:r>
          </a:p>
          <a:p>
            <a:endParaRPr lang="en-US" dirty="0"/>
          </a:p>
          <a:p>
            <a:endParaRPr lang="en-US" dirty="0"/>
          </a:p>
          <a:p>
            <a:endParaRPr lang="en-US" dirty="0"/>
          </a:p>
        </p:txBody>
      </p:sp>
    </p:spTree>
    <p:extLst>
      <p:ext uri="{BB962C8B-B14F-4D97-AF65-F5344CB8AC3E}">
        <p14:creationId xmlns:p14="http://schemas.microsoft.com/office/powerpoint/2010/main" val="2824167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8318B2-77D3-40A6-A2B3-4890CC6A9660}"/>
              </a:ext>
            </a:extLst>
          </p:cNvPr>
          <p:cNvSpPr>
            <a:spLocks noGrp="1"/>
          </p:cNvSpPr>
          <p:nvPr>
            <p:ph type="sldNum" sz="quarter" idx="12"/>
          </p:nvPr>
        </p:nvSpPr>
        <p:spPr/>
        <p:txBody>
          <a:bodyPr/>
          <a:lstStyle/>
          <a:p>
            <a:fld id="{08E893CD-D6DD-4900-969E-EDDEE1C4A337}" type="slidenum">
              <a:rPr lang="en-US" smtClean="0"/>
              <a:t>29</a:t>
            </a:fld>
            <a:endParaRPr lang="en-US" dirty="0"/>
          </a:p>
        </p:txBody>
      </p:sp>
      <p:sp>
        <p:nvSpPr>
          <p:cNvPr id="3" name="TextBox 2">
            <a:extLst>
              <a:ext uri="{FF2B5EF4-FFF2-40B4-BE49-F238E27FC236}">
                <a16:creationId xmlns:a16="http://schemas.microsoft.com/office/drawing/2014/main" id="{1D2FEEFE-DE66-4A98-99B8-51BB4CA45E76}"/>
              </a:ext>
            </a:extLst>
          </p:cNvPr>
          <p:cNvSpPr txBox="1"/>
          <p:nvPr/>
        </p:nvSpPr>
        <p:spPr>
          <a:xfrm>
            <a:off x="448235" y="806821"/>
            <a:ext cx="11295530" cy="2631490"/>
          </a:xfrm>
          <a:prstGeom prst="rect">
            <a:avLst/>
          </a:prstGeom>
          <a:noFill/>
        </p:spPr>
        <p:txBody>
          <a:bodyPr wrap="square" rtlCol="0">
            <a:spAutoFit/>
          </a:bodyPr>
          <a:lstStyle/>
          <a:p>
            <a:pPr algn="ctr"/>
            <a:r>
              <a:rPr lang="en-US" sz="5500" b="1" u="sng" dirty="0">
                <a:latin typeface="Times New Roman" panose="02020603050405020304" pitchFamily="18" charset="0"/>
                <a:cs typeface="Times New Roman" panose="02020603050405020304" pitchFamily="18" charset="0"/>
              </a:rPr>
              <a:t>II.</a:t>
            </a:r>
          </a:p>
          <a:p>
            <a:pPr algn="ctr"/>
            <a:r>
              <a:rPr lang="en-US" sz="5500" dirty="0">
                <a:latin typeface="Times New Roman" panose="02020603050405020304" pitchFamily="18" charset="0"/>
                <a:cs typeface="Times New Roman" panose="02020603050405020304" pitchFamily="18" charset="0"/>
              </a:rPr>
              <a:t>Injunction Ordering Uber and Lyft to Classify Drivers as Employees</a:t>
            </a:r>
          </a:p>
        </p:txBody>
      </p:sp>
    </p:spTree>
    <p:extLst>
      <p:ext uri="{BB962C8B-B14F-4D97-AF65-F5344CB8AC3E}">
        <p14:creationId xmlns:p14="http://schemas.microsoft.com/office/powerpoint/2010/main" val="301621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693A1-C33A-4155-A767-4A691B61E316}"/>
              </a:ext>
            </a:extLst>
          </p:cNvPr>
          <p:cNvSpPr>
            <a:spLocks noGrp="1"/>
          </p:cNvSpPr>
          <p:nvPr>
            <p:ph type="title"/>
          </p:nvPr>
        </p:nvSpPr>
        <p:spPr>
          <a:solidFill>
            <a:schemeClr val="bg1"/>
          </a:solidFill>
        </p:spPr>
        <p:txBody>
          <a:bodyPr/>
          <a:lstStyle/>
          <a:p>
            <a:r>
              <a:rPr lang="en-US" sz="4000" dirty="0">
                <a:latin typeface="Century Schoolbook" panose="02040604050505020304" pitchFamily="18" charset="0"/>
              </a:rPr>
              <a:t>CONFIDENTIALITY</a:t>
            </a:r>
            <a:r>
              <a:rPr lang="en-US" dirty="0">
                <a:latin typeface="Century Schoolbook" panose="02040604050505020304" pitchFamily="18" charset="0"/>
              </a:rPr>
              <a:t>	</a:t>
            </a:r>
          </a:p>
        </p:txBody>
      </p:sp>
      <p:sp>
        <p:nvSpPr>
          <p:cNvPr id="3" name="Content Placeholder 2">
            <a:extLst>
              <a:ext uri="{FF2B5EF4-FFF2-40B4-BE49-F238E27FC236}">
                <a16:creationId xmlns:a16="http://schemas.microsoft.com/office/drawing/2014/main" id="{C596C342-12AA-4581-B804-ABB7887AF3E8}"/>
              </a:ext>
            </a:extLst>
          </p:cNvPr>
          <p:cNvSpPr>
            <a:spLocks noGrp="1"/>
          </p:cNvSpPr>
          <p:nvPr>
            <p:ph idx="1"/>
          </p:nvPr>
        </p:nvSpPr>
        <p:spPr>
          <a:xfrm>
            <a:off x="1227667" y="1695798"/>
            <a:ext cx="9928013" cy="3676618"/>
          </a:xfrm>
        </p:spPr>
        <p:txBody>
          <a:bodyPr>
            <a:normAutofit/>
          </a:bodyPr>
          <a:lstStyle/>
          <a:p>
            <a:r>
              <a:rPr lang="en-US" sz="2400" dirty="0"/>
              <a:t>This presentation is only for members of CDA and includes advice and discussion focused on the legal interests of the CDA industry.</a:t>
            </a:r>
          </a:p>
          <a:p>
            <a:r>
              <a:rPr lang="en-US" sz="2400" dirty="0"/>
              <a:t>It is to be used only by members of the CDA community.</a:t>
            </a:r>
          </a:p>
          <a:p>
            <a:r>
              <a:rPr lang="en-US" sz="2400" dirty="0"/>
              <a:t>Those who do not fit the above criterion and by intention or inadvertence receive a copy of this power point and/or audio recording are not authorized to review, use or disseminate it.</a:t>
            </a:r>
          </a:p>
          <a:p>
            <a:endParaRPr lang="en-US" dirty="0"/>
          </a:p>
        </p:txBody>
      </p:sp>
      <p:sp>
        <p:nvSpPr>
          <p:cNvPr id="4" name="Slide Number Placeholder 3">
            <a:extLst>
              <a:ext uri="{FF2B5EF4-FFF2-40B4-BE49-F238E27FC236}">
                <a16:creationId xmlns:a16="http://schemas.microsoft.com/office/drawing/2014/main" id="{18020631-EF13-4D17-820C-86B62BA6F15B}"/>
              </a:ext>
            </a:extLst>
          </p:cNvPr>
          <p:cNvSpPr>
            <a:spLocks noGrp="1"/>
          </p:cNvSpPr>
          <p:nvPr>
            <p:ph type="sldNum" sz="quarter" idx="12"/>
          </p:nvPr>
        </p:nvSpPr>
        <p:spPr/>
        <p:txBody>
          <a:bodyPr/>
          <a:lstStyle/>
          <a:p>
            <a:fld id="{08E893CD-D6DD-4900-969E-EDDEE1C4A337}" type="slidenum">
              <a:rPr lang="en-US" smtClean="0"/>
              <a:t>3</a:t>
            </a:fld>
            <a:endParaRPr lang="en-US" dirty="0"/>
          </a:p>
        </p:txBody>
      </p:sp>
      <p:pic>
        <p:nvPicPr>
          <p:cNvPr id="5" name="Picture 4">
            <a:extLst>
              <a:ext uri="{FF2B5EF4-FFF2-40B4-BE49-F238E27FC236}">
                <a16:creationId xmlns:a16="http://schemas.microsoft.com/office/drawing/2014/main" id="{A8BFE390-39A8-4C0B-9EA1-486C5808E1CE}"/>
              </a:ext>
            </a:extLst>
          </p:cNvPr>
          <p:cNvPicPr>
            <a:picLocks noChangeAspect="1"/>
          </p:cNvPicPr>
          <p:nvPr/>
        </p:nvPicPr>
        <p:blipFill>
          <a:blip r:embed="rId2"/>
          <a:stretch>
            <a:fillRect/>
          </a:stretch>
        </p:blipFill>
        <p:spPr>
          <a:xfrm>
            <a:off x="2893548" y="4790197"/>
            <a:ext cx="5974598" cy="1164437"/>
          </a:xfrm>
          <a:prstGeom prst="rect">
            <a:avLst/>
          </a:prstGeom>
        </p:spPr>
      </p:pic>
    </p:spTree>
    <p:extLst>
      <p:ext uri="{BB962C8B-B14F-4D97-AF65-F5344CB8AC3E}">
        <p14:creationId xmlns:p14="http://schemas.microsoft.com/office/powerpoint/2010/main" val="1897143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F31164D-F092-4AFF-8EFD-0F79888A99D1}"/>
              </a:ext>
            </a:extLst>
          </p:cNvPr>
          <p:cNvSpPr>
            <a:spLocks noGrp="1"/>
          </p:cNvSpPr>
          <p:nvPr>
            <p:ph type="sldNum" sz="quarter" idx="12"/>
          </p:nvPr>
        </p:nvSpPr>
        <p:spPr/>
        <p:txBody>
          <a:bodyPr/>
          <a:lstStyle/>
          <a:p>
            <a:fld id="{08E893CD-D6DD-4900-969E-EDDEE1C4A337}" type="slidenum">
              <a:rPr lang="en-US" smtClean="0"/>
              <a:t>30</a:t>
            </a:fld>
            <a:endParaRPr lang="en-US" dirty="0"/>
          </a:p>
        </p:txBody>
      </p:sp>
      <p:sp>
        <p:nvSpPr>
          <p:cNvPr id="3" name="TextBox 2">
            <a:extLst>
              <a:ext uri="{FF2B5EF4-FFF2-40B4-BE49-F238E27FC236}">
                <a16:creationId xmlns:a16="http://schemas.microsoft.com/office/drawing/2014/main" id="{FBD80EE7-88A2-4515-98EB-C1196EC4256F}"/>
              </a:ext>
            </a:extLst>
          </p:cNvPr>
          <p:cNvSpPr txBox="1"/>
          <p:nvPr/>
        </p:nvSpPr>
        <p:spPr>
          <a:xfrm>
            <a:off x="646771" y="1314532"/>
            <a:ext cx="11240429" cy="5139869"/>
          </a:xfrm>
          <a:prstGeom prst="rect">
            <a:avLst/>
          </a:prstGeom>
          <a:noFill/>
        </p:spPr>
        <p:txBody>
          <a:bodyPr wrap="square" rtlCol="0">
            <a:spAutoFit/>
          </a:bodyPr>
          <a:lstStyle/>
          <a:p>
            <a:r>
              <a:rPr lang="en-US" sz="3600" i="1" dirty="0">
                <a:latin typeface="Century Schoolbook" panose="02040604050505020304" pitchFamily="18" charset="0"/>
              </a:rPr>
              <a:t>People of the State of California v. Uber and Lyft</a:t>
            </a:r>
          </a:p>
          <a:p>
            <a:endParaRPr lang="en-US" sz="3600" i="1" dirty="0">
              <a:latin typeface="Century Schoolbook" panose="02040604050505020304" pitchFamily="18" charset="0"/>
            </a:endParaRPr>
          </a:p>
          <a:p>
            <a:r>
              <a:rPr lang="en-US" sz="3200" u="sng" dirty="0">
                <a:latin typeface="Century Schoolbook" panose="02040604050505020304" pitchFamily="18" charset="0"/>
              </a:rPr>
              <a:t>Order on People’s Motion for Preliminary Injunction and Related Motions</a:t>
            </a:r>
          </a:p>
          <a:p>
            <a:endParaRPr lang="en-US" sz="3200" dirty="0">
              <a:latin typeface="Century Schoolbook" panose="02040604050505020304" pitchFamily="18" charset="0"/>
            </a:endParaRPr>
          </a:p>
          <a:p>
            <a:r>
              <a:rPr lang="en-US" sz="3200" dirty="0">
                <a:latin typeface="Century Schoolbook" panose="02040604050505020304" pitchFamily="18" charset="0"/>
              </a:rPr>
              <a:t>“Because Defendants cannot possibly satisfy the "B" prong of that test, the likelihood that the People will prevail on their claim that Defendants have misclassified their drivers is overwhelming”</a:t>
            </a:r>
          </a:p>
          <a:p>
            <a:endParaRPr lang="en-US" sz="3200" dirty="0">
              <a:latin typeface="Century Schoolbook" panose="02040604050505020304" pitchFamily="18" charset="0"/>
            </a:endParaRPr>
          </a:p>
        </p:txBody>
      </p:sp>
    </p:spTree>
    <p:extLst>
      <p:ext uri="{BB962C8B-B14F-4D97-AF65-F5344CB8AC3E}">
        <p14:creationId xmlns:p14="http://schemas.microsoft.com/office/powerpoint/2010/main" val="22124874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0F728D-3DBA-4BFB-9EAE-BEF2CB551BCF}"/>
              </a:ext>
            </a:extLst>
          </p:cNvPr>
          <p:cNvSpPr>
            <a:spLocks noGrp="1"/>
          </p:cNvSpPr>
          <p:nvPr>
            <p:ph type="sldNum" sz="quarter" idx="12"/>
          </p:nvPr>
        </p:nvSpPr>
        <p:spPr/>
        <p:txBody>
          <a:bodyPr/>
          <a:lstStyle/>
          <a:p>
            <a:fld id="{08E893CD-D6DD-4900-969E-EDDEE1C4A337}" type="slidenum">
              <a:rPr lang="en-US" smtClean="0"/>
              <a:t>31</a:t>
            </a:fld>
            <a:endParaRPr lang="en-US" dirty="0"/>
          </a:p>
        </p:txBody>
      </p:sp>
      <p:sp>
        <p:nvSpPr>
          <p:cNvPr id="3" name="TextBox 2">
            <a:extLst>
              <a:ext uri="{FF2B5EF4-FFF2-40B4-BE49-F238E27FC236}">
                <a16:creationId xmlns:a16="http://schemas.microsoft.com/office/drawing/2014/main" id="{2D1D4181-2A02-4123-B217-B15EB561B8E2}"/>
              </a:ext>
            </a:extLst>
          </p:cNvPr>
          <p:cNvSpPr txBox="1"/>
          <p:nvPr/>
        </p:nvSpPr>
        <p:spPr>
          <a:xfrm>
            <a:off x="864547" y="445173"/>
            <a:ext cx="10186571" cy="5878532"/>
          </a:xfrm>
          <a:prstGeom prst="rect">
            <a:avLst/>
          </a:prstGeom>
          <a:noFill/>
        </p:spPr>
        <p:txBody>
          <a:bodyPr wrap="square" rtlCol="0">
            <a:spAutoFit/>
          </a:bodyPr>
          <a:lstStyle/>
          <a:p>
            <a:r>
              <a:rPr lang="en-US" sz="3200" b="1" u="sng" dirty="0">
                <a:latin typeface="Century Schoolbook" panose="02040604050505020304" pitchFamily="18" charset="0"/>
              </a:rPr>
              <a:t>Background</a:t>
            </a:r>
          </a:p>
          <a:p>
            <a:endParaRPr lang="en-US" sz="2400" dirty="0"/>
          </a:p>
          <a:p>
            <a:pPr marL="285750" indent="-285750">
              <a:buFont typeface="Arial" panose="020B0604020202020204" pitchFamily="34" charset="0"/>
              <a:buChar char="•"/>
            </a:pPr>
            <a:r>
              <a:rPr lang="en-US" sz="2000" dirty="0"/>
              <a:t>On May 5, 2020, the Attorney General of California, joined by the City Attorneys of Los</a:t>
            </a:r>
          </a:p>
          <a:p>
            <a:pPr indent="233363"/>
            <a:r>
              <a:rPr lang="en-US" sz="2000" dirty="0"/>
              <a:t> Angeles, San Diego, and San Francisco, filed this action on behalf of the People of the State</a:t>
            </a:r>
          </a:p>
          <a:p>
            <a:pPr indent="233363"/>
            <a:r>
              <a:rPr lang="en-US" sz="2000" dirty="0"/>
              <a:t> California seeking injunctive relief, restitution, and penalties against Defendants Uber</a:t>
            </a:r>
          </a:p>
          <a:p>
            <a:r>
              <a:rPr lang="en-US" sz="2000" dirty="0"/>
              <a:t>     Technologies, Inc. (Uber) and Lyft, Inc. (Lyft). </a:t>
            </a:r>
          </a:p>
          <a:p>
            <a:endParaRPr lang="en-US" sz="2000" dirty="0"/>
          </a:p>
          <a:p>
            <a:pPr marL="285750" indent="-285750">
              <a:buFont typeface="Arial" panose="020B0604020202020204" pitchFamily="34" charset="0"/>
              <a:buChar char="•"/>
            </a:pPr>
            <a:r>
              <a:rPr lang="en-US" sz="2000" dirty="0"/>
              <a:t>The complaint asserts that Uber and Lyft have misclassified their ride-hailing drivers as independent contractors rather than employees in violation of Assembly Bill No. 5 (2019-20 Reg. Sess.) (A.B. 5), which took effect on January 1, 2020. That statute is intended to ensure that all workers who meet its criteria receive the basic rights and protections guaranteed to employees under California law. </a:t>
            </a:r>
          </a:p>
          <a:p>
            <a:endParaRPr lang="en-US" sz="2000" dirty="0"/>
          </a:p>
          <a:p>
            <a:pPr marL="285750" indent="-285750">
              <a:buFont typeface="Arial" panose="020B0604020202020204" pitchFamily="34" charset="0"/>
              <a:buChar char="•"/>
            </a:pPr>
            <a:r>
              <a:rPr lang="en-US" sz="2000" dirty="0"/>
              <a:t>The People's complaint states causes of action for violations of A.B. 5 and of the Unfair Competition Law, Bus. &amp; Prof. Code§ 17200 (UCL). On June 25, the People moved for a preliminary injunction enjoining Defendants from classifying their drivers as independent contractors, and from violating any provisions of the Labor Code, the Unemployment Insurance Code, and the wage orders of the Industrial Welfare Commission.</a:t>
            </a:r>
          </a:p>
        </p:txBody>
      </p:sp>
    </p:spTree>
    <p:extLst>
      <p:ext uri="{BB962C8B-B14F-4D97-AF65-F5344CB8AC3E}">
        <p14:creationId xmlns:p14="http://schemas.microsoft.com/office/powerpoint/2010/main" val="1775279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9DEB0A9-9C73-4062-A94A-94434BB3B9F2}"/>
              </a:ext>
            </a:extLst>
          </p:cNvPr>
          <p:cNvSpPr>
            <a:spLocks noGrp="1"/>
          </p:cNvSpPr>
          <p:nvPr>
            <p:ph type="sldNum" sz="quarter" idx="12"/>
          </p:nvPr>
        </p:nvSpPr>
        <p:spPr/>
        <p:txBody>
          <a:bodyPr/>
          <a:lstStyle/>
          <a:p>
            <a:fld id="{08E893CD-D6DD-4900-969E-EDDEE1C4A337}" type="slidenum">
              <a:rPr lang="en-US" smtClean="0"/>
              <a:t>32</a:t>
            </a:fld>
            <a:endParaRPr lang="en-US" dirty="0"/>
          </a:p>
        </p:txBody>
      </p:sp>
      <p:sp>
        <p:nvSpPr>
          <p:cNvPr id="3" name="TextBox 2">
            <a:extLst>
              <a:ext uri="{FF2B5EF4-FFF2-40B4-BE49-F238E27FC236}">
                <a16:creationId xmlns:a16="http://schemas.microsoft.com/office/drawing/2014/main" id="{EFFD9694-AE9B-4DBC-914D-DF205832ABE8}"/>
              </a:ext>
            </a:extLst>
          </p:cNvPr>
          <p:cNvSpPr txBox="1"/>
          <p:nvPr/>
        </p:nvSpPr>
        <p:spPr>
          <a:xfrm>
            <a:off x="986118" y="1004047"/>
            <a:ext cx="10399058" cy="5016758"/>
          </a:xfrm>
          <a:prstGeom prst="rect">
            <a:avLst/>
          </a:prstGeom>
          <a:noFill/>
        </p:spPr>
        <p:txBody>
          <a:bodyPr wrap="square" rtlCol="0">
            <a:spAutoFit/>
          </a:bodyPr>
          <a:lstStyle/>
          <a:p>
            <a:r>
              <a:rPr lang="en-US" sz="3200" b="1" u="sng" dirty="0">
                <a:latin typeface="Century Schoolbook" panose="02040604050505020304" pitchFamily="18" charset="0"/>
              </a:rPr>
              <a:t>August 10, 2020 Ruling</a:t>
            </a:r>
          </a:p>
          <a:p>
            <a:endParaRPr lang="en-US" dirty="0"/>
          </a:p>
          <a:p>
            <a:endParaRPr lang="en-US" dirty="0"/>
          </a:p>
          <a:p>
            <a:r>
              <a:rPr lang="en-US" sz="2800" dirty="0"/>
              <a:t>Uber had sought a preliminary injunction to stay the enforcement of AB 5 against it, however, the district court denied Uber's request for a preliminary injunction.</a:t>
            </a:r>
          </a:p>
          <a:p>
            <a:endParaRPr lang="en-US" sz="2800" dirty="0"/>
          </a:p>
          <a:p>
            <a:r>
              <a:rPr lang="en-US" sz="2800" dirty="0"/>
              <a:t>To the contrary, it granted the State’s preliminary injunction, forcing Uber and Lyft to apply AB 5 / classify its workers as employees.</a:t>
            </a:r>
          </a:p>
          <a:p>
            <a:endParaRPr lang="en-US" sz="2800" dirty="0"/>
          </a:p>
          <a:p>
            <a:endParaRPr lang="en-US" sz="2800" dirty="0"/>
          </a:p>
          <a:p>
            <a:r>
              <a:rPr lang="en-US" sz="2800" dirty="0"/>
              <a:t>How did the Uber Court reach this conclusion?</a:t>
            </a:r>
          </a:p>
        </p:txBody>
      </p:sp>
    </p:spTree>
    <p:extLst>
      <p:ext uri="{BB962C8B-B14F-4D97-AF65-F5344CB8AC3E}">
        <p14:creationId xmlns:p14="http://schemas.microsoft.com/office/powerpoint/2010/main" val="729937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01C0FD3-FEB3-479B-9A81-54D69FB92C92}"/>
              </a:ext>
            </a:extLst>
          </p:cNvPr>
          <p:cNvSpPr>
            <a:spLocks noGrp="1"/>
          </p:cNvSpPr>
          <p:nvPr>
            <p:ph type="sldNum" sz="quarter" idx="12"/>
          </p:nvPr>
        </p:nvSpPr>
        <p:spPr/>
        <p:txBody>
          <a:bodyPr/>
          <a:lstStyle/>
          <a:p>
            <a:fld id="{08E893CD-D6DD-4900-969E-EDDEE1C4A337}" type="slidenum">
              <a:rPr lang="en-US" smtClean="0"/>
              <a:t>33</a:t>
            </a:fld>
            <a:endParaRPr lang="en-US" dirty="0"/>
          </a:p>
        </p:txBody>
      </p:sp>
      <p:sp>
        <p:nvSpPr>
          <p:cNvPr id="3" name="TextBox 2">
            <a:extLst>
              <a:ext uri="{FF2B5EF4-FFF2-40B4-BE49-F238E27FC236}">
                <a16:creationId xmlns:a16="http://schemas.microsoft.com/office/drawing/2014/main" id="{394B04F6-CDF3-46B0-B1D3-C2FDF7EE8E73}"/>
              </a:ext>
            </a:extLst>
          </p:cNvPr>
          <p:cNvSpPr txBox="1"/>
          <p:nvPr/>
        </p:nvSpPr>
        <p:spPr>
          <a:xfrm>
            <a:off x="878541" y="1201270"/>
            <a:ext cx="10668000" cy="4093428"/>
          </a:xfrm>
          <a:prstGeom prst="rect">
            <a:avLst/>
          </a:prstGeom>
          <a:noFill/>
        </p:spPr>
        <p:txBody>
          <a:bodyPr wrap="square" rtlCol="0">
            <a:spAutoFit/>
          </a:bodyPr>
          <a:lstStyle/>
          <a:p>
            <a:r>
              <a:rPr lang="en-US" sz="3200" b="1" dirty="0"/>
              <a:t>Success on the Merits – Uber  (Judge Schulman)</a:t>
            </a:r>
          </a:p>
          <a:p>
            <a:endParaRPr lang="en-US" dirty="0"/>
          </a:p>
          <a:p>
            <a:r>
              <a:rPr lang="en-US" sz="2400" dirty="0"/>
              <a:t>The People have shown a reasonable probability (indeed, an </a:t>
            </a:r>
            <a:r>
              <a:rPr lang="en-US" sz="2400" b="1" u="sng" dirty="0"/>
              <a:t>overwhelming likelihood</a:t>
            </a:r>
            <a:r>
              <a:rPr lang="en-US" sz="2400" dirty="0"/>
              <a:t>) of prevailing on the merits of their claim that Defendants are violating A.B. by misclassifying their drivers as independent contractors.</a:t>
            </a:r>
          </a:p>
          <a:p>
            <a:endParaRPr lang="en-US" sz="2400" dirty="0"/>
          </a:p>
          <a:p>
            <a:r>
              <a:rPr lang="en-US" sz="2400" u="sng" dirty="0"/>
              <a:t>ABC Test Analysis </a:t>
            </a:r>
            <a:r>
              <a:rPr lang="en-US" sz="2400" dirty="0"/>
              <a:t>– without the benefit of the FAAAA motor carrier exemption, a straightforward application of the ABC Test is insurmountable in the context of a traditional Independent Contractor business model.</a:t>
            </a:r>
          </a:p>
          <a:p>
            <a:endParaRPr lang="en-US" sz="2400" dirty="0"/>
          </a:p>
          <a:p>
            <a:endParaRPr lang="en-US" dirty="0"/>
          </a:p>
        </p:txBody>
      </p:sp>
    </p:spTree>
    <p:extLst>
      <p:ext uri="{BB962C8B-B14F-4D97-AF65-F5344CB8AC3E}">
        <p14:creationId xmlns:p14="http://schemas.microsoft.com/office/powerpoint/2010/main" val="1221542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7A5DB2-FB98-4230-8539-B87FC301337A}"/>
              </a:ext>
            </a:extLst>
          </p:cNvPr>
          <p:cNvSpPr>
            <a:spLocks noGrp="1"/>
          </p:cNvSpPr>
          <p:nvPr>
            <p:ph type="sldNum" sz="quarter" idx="12"/>
          </p:nvPr>
        </p:nvSpPr>
        <p:spPr/>
        <p:txBody>
          <a:bodyPr/>
          <a:lstStyle/>
          <a:p>
            <a:fld id="{08E893CD-D6DD-4900-969E-EDDEE1C4A337}" type="slidenum">
              <a:rPr lang="en-US" smtClean="0"/>
              <a:t>34</a:t>
            </a:fld>
            <a:endParaRPr lang="en-US" dirty="0"/>
          </a:p>
        </p:txBody>
      </p:sp>
      <p:sp>
        <p:nvSpPr>
          <p:cNvPr id="3" name="TextBox 2">
            <a:extLst>
              <a:ext uri="{FF2B5EF4-FFF2-40B4-BE49-F238E27FC236}">
                <a16:creationId xmlns:a16="http://schemas.microsoft.com/office/drawing/2014/main" id="{5A67233B-8E6D-4C16-B071-F15038D6139D}"/>
              </a:ext>
            </a:extLst>
          </p:cNvPr>
          <p:cNvSpPr txBox="1"/>
          <p:nvPr/>
        </p:nvSpPr>
        <p:spPr>
          <a:xfrm>
            <a:off x="681318" y="812899"/>
            <a:ext cx="10829364" cy="6217087"/>
          </a:xfrm>
          <a:prstGeom prst="rect">
            <a:avLst/>
          </a:prstGeom>
          <a:noFill/>
        </p:spPr>
        <p:txBody>
          <a:bodyPr wrap="square" rtlCol="0">
            <a:spAutoFit/>
          </a:bodyPr>
          <a:lstStyle/>
          <a:p>
            <a:r>
              <a:rPr lang="en-US" sz="2800" b="1" dirty="0"/>
              <a:t>I. “A.B. 5 Applies To Defendants' Transportation Network Companies”</a:t>
            </a:r>
          </a:p>
          <a:p>
            <a:endParaRPr lang="en-US" dirty="0"/>
          </a:p>
          <a:p>
            <a:endParaRPr lang="en-US" dirty="0"/>
          </a:p>
          <a:p>
            <a:r>
              <a:rPr lang="en-US" sz="2800" u="sng" dirty="0"/>
              <a:t>Uber argued</a:t>
            </a:r>
            <a:r>
              <a:rPr lang="en-US" sz="2800" dirty="0"/>
              <a:t>:</a:t>
            </a:r>
          </a:p>
          <a:p>
            <a:endParaRPr lang="en-US" sz="2800" dirty="0"/>
          </a:p>
          <a:p>
            <a:r>
              <a:rPr lang="en-US" sz="2800" dirty="0"/>
              <a:t>A.B. 5 does not apply to them at all, either because </a:t>
            </a:r>
            <a:r>
              <a:rPr lang="en-US" sz="2800" b="1" u="sng" dirty="0"/>
              <a:t>they are not "hiring entities"</a:t>
            </a:r>
            <a:r>
              <a:rPr lang="en-US" sz="2800" dirty="0"/>
              <a:t> within the meaning of the legislation or because their businesses fall within one or more of the statutory exemptions</a:t>
            </a:r>
          </a:p>
          <a:p>
            <a:endParaRPr lang="en-US" sz="2800" dirty="0"/>
          </a:p>
          <a:p>
            <a:pPr marL="285750" indent="-285750">
              <a:buFont typeface="Wingdings" panose="05000000000000000000" pitchFamily="2" charset="2"/>
              <a:buChar char="Ø"/>
            </a:pPr>
            <a:r>
              <a:rPr lang="en-US" sz="2800" dirty="0"/>
              <a:t>“Defendants assert that they are not "hiring entities" within the meaning of A.B. 5 because their drivers do not provide services to them and Defendants do not pay remuneration to drivers for their services. </a:t>
            </a:r>
            <a:r>
              <a:rPr lang="en-US" sz="2800" b="1" u="sng" dirty="0"/>
              <a:t>Nonsense.”</a:t>
            </a:r>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923488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87C5D62-9ABC-42A0-9393-D4C80B4906D1}"/>
              </a:ext>
            </a:extLst>
          </p:cNvPr>
          <p:cNvSpPr>
            <a:spLocks noGrp="1"/>
          </p:cNvSpPr>
          <p:nvPr>
            <p:ph type="sldNum" sz="quarter" idx="12"/>
          </p:nvPr>
        </p:nvSpPr>
        <p:spPr/>
        <p:txBody>
          <a:bodyPr/>
          <a:lstStyle/>
          <a:p>
            <a:fld id="{08E893CD-D6DD-4900-969E-EDDEE1C4A337}" type="slidenum">
              <a:rPr lang="en-US" smtClean="0"/>
              <a:t>35</a:t>
            </a:fld>
            <a:endParaRPr lang="en-US" dirty="0"/>
          </a:p>
        </p:txBody>
      </p:sp>
      <p:sp>
        <p:nvSpPr>
          <p:cNvPr id="3" name="TextBox 2">
            <a:extLst>
              <a:ext uri="{FF2B5EF4-FFF2-40B4-BE49-F238E27FC236}">
                <a16:creationId xmlns:a16="http://schemas.microsoft.com/office/drawing/2014/main" id="{1642E535-E355-4410-8895-86037F45FC8B}"/>
              </a:ext>
            </a:extLst>
          </p:cNvPr>
          <p:cNvSpPr txBox="1"/>
          <p:nvPr/>
        </p:nvSpPr>
        <p:spPr>
          <a:xfrm>
            <a:off x="460261" y="289931"/>
            <a:ext cx="11471544" cy="6093976"/>
          </a:xfrm>
          <a:prstGeom prst="rect">
            <a:avLst/>
          </a:prstGeom>
          <a:noFill/>
        </p:spPr>
        <p:txBody>
          <a:bodyPr wrap="square" rtlCol="0">
            <a:spAutoFit/>
          </a:bodyPr>
          <a:lstStyle/>
          <a:p>
            <a:r>
              <a:rPr lang="en-US" sz="2800" b="1" dirty="0">
                <a:latin typeface="Century Schoolbook" panose="02040604050505020304" pitchFamily="18" charset="0"/>
              </a:rPr>
              <a:t>Reasoning:  Application of </a:t>
            </a:r>
            <a:r>
              <a:rPr lang="en-US" sz="2800" b="1" i="1" dirty="0" err="1">
                <a:latin typeface="Century Schoolbook" panose="02040604050505020304" pitchFamily="18" charset="0"/>
              </a:rPr>
              <a:t>Borello</a:t>
            </a:r>
            <a:endParaRPr lang="en-US" sz="2800" b="1" i="1" dirty="0">
              <a:latin typeface="Century Schoolbook" panose="02040604050505020304" pitchFamily="18" charset="0"/>
            </a:endParaRPr>
          </a:p>
          <a:p>
            <a:endParaRPr lang="en-US" dirty="0"/>
          </a:p>
          <a:p>
            <a:pPr marL="342900" indent="-342900">
              <a:buFont typeface="Wingdings" panose="05000000000000000000" pitchFamily="2" charset="2"/>
              <a:buChar char="Ø"/>
            </a:pPr>
            <a:r>
              <a:rPr lang="en-US" sz="2600" dirty="0"/>
              <a:t>It is readily apparent that the legislation's use of the undefined term "hiring entity" was intended to avoid using the term "employer," and is synonymous with the more cumbersome phrase "the person to whom service is rendered" that was commonly used under the </a:t>
            </a:r>
            <a:r>
              <a:rPr lang="en-US" sz="2600" i="1" dirty="0" err="1"/>
              <a:t>Borello</a:t>
            </a:r>
            <a:r>
              <a:rPr lang="en-US" sz="2600" dirty="0"/>
              <a:t> test that predated the enactment of A.B. 5. </a:t>
            </a:r>
          </a:p>
          <a:p>
            <a:pPr marL="342900" indent="-342900">
              <a:buFont typeface="Wingdings" panose="05000000000000000000" pitchFamily="2" charset="2"/>
              <a:buChar char="Ø"/>
            </a:pPr>
            <a:endParaRPr lang="en-US" sz="2600" dirty="0"/>
          </a:p>
          <a:p>
            <a:pPr marL="342900" indent="-342900">
              <a:buFont typeface="Wingdings" panose="05000000000000000000" pitchFamily="2" charset="2"/>
              <a:buChar char="Ø"/>
            </a:pPr>
            <a:r>
              <a:rPr lang="en-US" sz="2600" dirty="0"/>
              <a:t>Under </a:t>
            </a:r>
            <a:r>
              <a:rPr lang="en-US" sz="2600" dirty="0" err="1"/>
              <a:t>Borello</a:t>
            </a:r>
            <a:r>
              <a:rPr lang="en-US" sz="2600" dirty="0"/>
              <a:t>, "the principal test of an employment relationship [was] whether the person to whom service is rendered ha[d] the right to control the manner and means of accomplishing the result desired”; see also Lab. Code§ 3357 ["Any person rendering service for another, other than as an independent contractor, or unless expressly excluded herein, is presumed to be an employee."].) </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3200" b="1" dirty="0"/>
              <a:t>“A.B. 5 was intended to broaden the definition of an employee.”</a:t>
            </a:r>
          </a:p>
          <a:p>
            <a:endParaRPr lang="en-US" sz="2800" dirty="0"/>
          </a:p>
        </p:txBody>
      </p:sp>
    </p:spTree>
    <p:extLst>
      <p:ext uri="{BB962C8B-B14F-4D97-AF65-F5344CB8AC3E}">
        <p14:creationId xmlns:p14="http://schemas.microsoft.com/office/powerpoint/2010/main" val="1083743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F92EB0-0680-48B5-A273-034074F28342}"/>
              </a:ext>
            </a:extLst>
          </p:cNvPr>
          <p:cNvSpPr>
            <a:spLocks noGrp="1"/>
          </p:cNvSpPr>
          <p:nvPr>
            <p:ph type="sldNum" sz="quarter" idx="12"/>
          </p:nvPr>
        </p:nvSpPr>
        <p:spPr/>
        <p:txBody>
          <a:bodyPr/>
          <a:lstStyle/>
          <a:p>
            <a:fld id="{08E893CD-D6DD-4900-969E-EDDEE1C4A337}" type="slidenum">
              <a:rPr lang="en-US" smtClean="0"/>
              <a:t>36</a:t>
            </a:fld>
            <a:endParaRPr lang="en-US" dirty="0"/>
          </a:p>
        </p:txBody>
      </p:sp>
      <p:sp>
        <p:nvSpPr>
          <p:cNvPr id="4" name="TextBox 3">
            <a:extLst>
              <a:ext uri="{FF2B5EF4-FFF2-40B4-BE49-F238E27FC236}">
                <a16:creationId xmlns:a16="http://schemas.microsoft.com/office/drawing/2014/main" id="{B19DB450-F7A7-4BF0-B3E6-C31EF8504CC7}"/>
              </a:ext>
            </a:extLst>
          </p:cNvPr>
          <p:cNvSpPr txBox="1"/>
          <p:nvPr/>
        </p:nvSpPr>
        <p:spPr>
          <a:xfrm>
            <a:off x="1069622" y="613098"/>
            <a:ext cx="10052756" cy="5447645"/>
          </a:xfrm>
          <a:prstGeom prst="rect">
            <a:avLst/>
          </a:prstGeom>
          <a:noFill/>
        </p:spPr>
        <p:txBody>
          <a:bodyPr wrap="square" rtlCol="0">
            <a:spAutoFit/>
          </a:bodyPr>
          <a:lstStyle/>
          <a:p>
            <a:r>
              <a:rPr lang="en-US" sz="3200" b="1" dirty="0"/>
              <a:t>Other Factors re “Hiring Entity”</a:t>
            </a:r>
          </a:p>
          <a:p>
            <a:endParaRPr lang="en-US" dirty="0"/>
          </a:p>
          <a:p>
            <a:r>
              <a:rPr lang="en-US" sz="2800" dirty="0"/>
              <a:t>Contracting with, employing, or retaining drivers-constitute "hiring.“</a:t>
            </a:r>
          </a:p>
          <a:p>
            <a:endParaRPr lang="en-US" sz="2800" dirty="0"/>
          </a:p>
          <a:p>
            <a:pPr marL="457200" indent="-457200">
              <a:buFont typeface="Wingdings" panose="05000000000000000000" pitchFamily="2" charset="2"/>
              <a:buChar char="Ø"/>
            </a:pPr>
            <a:r>
              <a:rPr lang="en-US" sz="2800" dirty="0"/>
              <a:t>Setting drivers' qualification standards</a:t>
            </a:r>
          </a:p>
          <a:p>
            <a:pPr marL="457200" indent="-457200">
              <a:buFont typeface="Wingdings" panose="05000000000000000000" pitchFamily="2" charset="2"/>
              <a:buChar char="Ø"/>
            </a:pPr>
            <a:r>
              <a:rPr lang="en-US" sz="2800" dirty="0"/>
              <a:t>Soliciting applications</a:t>
            </a:r>
          </a:p>
          <a:p>
            <a:pPr marL="457200" indent="-457200">
              <a:buFont typeface="Wingdings" panose="05000000000000000000" pitchFamily="2" charset="2"/>
              <a:buChar char="Ø"/>
            </a:pPr>
            <a:r>
              <a:rPr lang="en-US" sz="2800" dirty="0"/>
              <a:t>Conducting background checks and in-person interviews with applicants</a:t>
            </a:r>
          </a:p>
          <a:p>
            <a:pPr marL="457200" indent="-457200">
              <a:buFont typeface="Wingdings" panose="05000000000000000000" pitchFamily="2" charset="2"/>
              <a:buChar char="Ø"/>
            </a:pPr>
            <a:r>
              <a:rPr lang="en-US" sz="2800" dirty="0"/>
              <a:t> Engaging certain applicants as drivers while rejecting others</a:t>
            </a:r>
          </a:p>
          <a:p>
            <a:pPr marL="457200" indent="-457200">
              <a:buFont typeface="Wingdings" panose="05000000000000000000" pitchFamily="2" charset="2"/>
              <a:buChar char="Ø"/>
            </a:pPr>
            <a:r>
              <a:rPr lang="en-US" sz="2800" dirty="0"/>
              <a:t>Entering into standard form contracts with drivers</a:t>
            </a:r>
          </a:p>
          <a:p>
            <a:pPr marL="457200" indent="-457200">
              <a:buFont typeface="Wingdings" panose="05000000000000000000" pitchFamily="2" charset="2"/>
              <a:buChar char="Ø"/>
            </a:pPr>
            <a:endParaRPr lang="en-US" sz="2800" dirty="0"/>
          </a:p>
          <a:p>
            <a:r>
              <a:rPr lang="en-US" sz="2800" dirty="0"/>
              <a:t>Argument re “not a hiring entity” = Loser!</a:t>
            </a:r>
          </a:p>
          <a:p>
            <a:endParaRPr lang="en-US" dirty="0"/>
          </a:p>
        </p:txBody>
      </p:sp>
    </p:spTree>
    <p:extLst>
      <p:ext uri="{BB962C8B-B14F-4D97-AF65-F5344CB8AC3E}">
        <p14:creationId xmlns:p14="http://schemas.microsoft.com/office/powerpoint/2010/main" val="9198110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C9C01E-8310-4FC8-99A1-0B945C2ACBF8}"/>
              </a:ext>
            </a:extLst>
          </p:cNvPr>
          <p:cNvSpPr>
            <a:spLocks noGrp="1"/>
          </p:cNvSpPr>
          <p:nvPr>
            <p:ph type="sldNum" sz="quarter" idx="12"/>
          </p:nvPr>
        </p:nvSpPr>
        <p:spPr/>
        <p:txBody>
          <a:bodyPr/>
          <a:lstStyle/>
          <a:p>
            <a:fld id="{08E893CD-D6DD-4900-969E-EDDEE1C4A337}" type="slidenum">
              <a:rPr lang="en-US" smtClean="0"/>
              <a:t>37</a:t>
            </a:fld>
            <a:endParaRPr lang="en-US" dirty="0"/>
          </a:p>
        </p:txBody>
      </p:sp>
      <p:sp>
        <p:nvSpPr>
          <p:cNvPr id="3" name="TextBox 2">
            <a:extLst>
              <a:ext uri="{FF2B5EF4-FFF2-40B4-BE49-F238E27FC236}">
                <a16:creationId xmlns:a16="http://schemas.microsoft.com/office/drawing/2014/main" id="{25BB0ABC-13C1-4E2F-B7FB-73993B96B5A5}"/>
              </a:ext>
            </a:extLst>
          </p:cNvPr>
          <p:cNvSpPr txBox="1"/>
          <p:nvPr/>
        </p:nvSpPr>
        <p:spPr>
          <a:xfrm>
            <a:off x="892098" y="646770"/>
            <a:ext cx="10571356" cy="5693866"/>
          </a:xfrm>
          <a:prstGeom prst="rect">
            <a:avLst/>
          </a:prstGeom>
          <a:noFill/>
        </p:spPr>
        <p:txBody>
          <a:bodyPr wrap="square" rtlCol="0">
            <a:spAutoFit/>
          </a:bodyPr>
          <a:lstStyle/>
          <a:p>
            <a:r>
              <a:rPr lang="en-US" sz="3200" b="1" dirty="0"/>
              <a:t>Prong B Analysis</a:t>
            </a:r>
          </a:p>
          <a:p>
            <a:endParaRPr lang="en-US" dirty="0"/>
          </a:p>
          <a:p>
            <a:r>
              <a:rPr lang="en-US" sz="2600" b="1" dirty="0"/>
              <a:t>“Drivers Do Not Perform Work That Is Outside The Usual Course of Defendants' Businesses”</a:t>
            </a:r>
          </a:p>
          <a:p>
            <a:endParaRPr lang="en-US" dirty="0"/>
          </a:p>
          <a:p>
            <a:r>
              <a:rPr lang="en-US" sz="2400" dirty="0"/>
              <a:t>The "B" prong of the test asks whether "[t]he person performs work that is outside the usual course of the hiring entity's business." As a matter o </a:t>
            </a:r>
            <a:r>
              <a:rPr lang="en-US" sz="2400" dirty="0" err="1"/>
              <a:t>flogic</a:t>
            </a:r>
            <a:r>
              <a:rPr lang="en-US" sz="2400" dirty="0"/>
              <a:t>, in order to answer that question, one has to identify in the first instance the nature of the entity’s ''usual business operation." </a:t>
            </a:r>
          </a:p>
          <a:p>
            <a:endParaRPr lang="en-US" sz="2800" dirty="0"/>
          </a:p>
          <a:p>
            <a:endParaRPr lang="en-US" sz="2800" dirty="0"/>
          </a:p>
          <a:p>
            <a:r>
              <a:rPr lang="en-US" sz="2800" dirty="0"/>
              <a:t>Let's do that: Defendants are regulated by the California Public Utilities Commission as transportation network companies (TNCs). </a:t>
            </a:r>
          </a:p>
          <a:p>
            <a:endParaRPr lang="en-US" dirty="0"/>
          </a:p>
          <a:p>
            <a:endParaRPr lang="en-US" dirty="0"/>
          </a:p>
        </p:txBody>
      </p:sp>
    </p:spTree>
    <p:extLst>
      <p:ext uri="{BB962C8B-B14F-4D97-AF65-F5344CB8AC3E}">
        <p14:creationId xmlns:p14="http://schemas.microsoft.com/office/powerpoint/2010/main" val="66881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C57C2E7-3CED-4D5D-8CAF-2164B3097073}"/>
              </a:ext>
            </a:extLst>
          </p:cNvPr>
          <p:cNvSpPr>
            <a:spLocks noGrp="1"/>
          </p:cNvSpPr>
          <p:nvPr>
            <p:ph type="sldNum" sz="quarter" idx="12"/>
          </p:nvPr>
        </p:nvSpPr>
        <p:spPr/>
        <p:txBody>
          <a:bodyPr/>
          <a:lstStyle/>
          <a:p>
            <a:fld id="{08E893CD-D6DD-4900-969E-EDDEE1C4A337}" type="slidenum">
              <a:rPr lang="en-US" smtClean="0"/>
              <a:t>38</a:t>
            </a:fld>
            <a:endParaRPr lang="en-US" dirty="0"/>
          </a:p>
        </p:txBody>
      </p:sp>
      <p:sp>
        <p:nvSpPr>
          <p:cNvPr id="3" name="TextBox 2">
            <a:extLst>
              <a:ext uri="{FF2B5EF4-FFF2-40B4-BE49-F238E27FC236}">
                <a16:creationId xmlns:a16="http://schemas.microsoft.com/office/drawing/2014/main" id="{E3B26911-A007-4F82-BCD3-09E27B00B015}"/>
              </a:ext>
            </a:extLst>
          </p:cNvPr>
          <p:cNvSpPr txBox="1"/>
          <p:nvPr/>
        </p:nvSpPr>
        <p:spPr>
          <a:xfrm>
            <a:off x="774942" y="667959"/>
            <a:ext cx="10777721" cy="4832092"/>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"Charter-Party Carriers of Passengers," are every person engaged in the transportation of persons by motor vehicle for compensation" on a prearranged basis.</a:t>
            </a:r>
          </a:p>
          <a:p>
            <a:endParaRPr lang="en-US" sz="2800" dirty="0"/>
          </a:p>
          <a:p>
            <a:pPr marL="457200" indent="-457200">
              <a:buFont typeface="Wingdings" panose="05000000000000000000" pitchFamily="2" charset="2"/>
              <a:buChar char="Ø"/>
            </a:pPr>
            <a:r>
              <a:rPr lang="en-US" sz="2800" dirty="0"/>
              <a:t>Section 5431 defines a TNC as a specialized type of charter-party carrier: "an organization operating in California that provides prearranged transportation services for compensation using an online-enabled application or platform to connect passengers with drivers using a personal vehicle.”</a:t>
            </a:r>
          </a:p>
          <a:p>
            <a:endParaRPr lang="en-US" sz="2800" dirty="0"/>
          </a:p>
          <a:p>
            <a:pPr marL="457200" indent="-457200">
              <a:buFont typeface="Wingdings" panose="05000000000000000000" pitchFamily="2" charset="2"/>
              <a:buChar char="Ø"/>
            </a:pPr>
            <a:endParaRPr lang="en-US" sz="2800" dirty="0"/>
          </a:p>
        </p:txBody>
      </p:sp>
    </p:spTree>
    <p:extLst>
      <p:ext uri="{BB962C8B-B14F-4D97-AF65-F5344CB8AC3E}">
        <p14:creationId xmlns:p14="http://schemas.microsoft.com/office/powerpoint/2010/main" val="4883168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6AE9C9-6ED7-4F36-AFA7-23F58159824C}"/>
              </a:ext>
            </a:extLst>
          </p:cNvPr>
          <p:cNvSpPr>
            <a:spLocks noGrp="1"/>
          </p:cNvSpPr>
          <p:nvPr>
            <p:ph type="sldNum" sz="quarter" idx="12"/>
          </p:nvPr>
        </p:nvSpPr>
        <p:spPr/>
        <p:txBody>
          <a:bodyPr/>
          <a:lstStyle/>
          <a:p>
            <a:fld id="{08E893CD-D6DD-4900-969E-EDDEE1C4A337}" type="slidenum">
              <a:rPr lang="en-US" smtClean="0"/>
              <a:t>39</a:t>
            </a:fld>
            <a:endParaRPr lang="en-US" dirty="0"/>
          </a:p>
        </p:txBody>
      </p:sp>
      <p:sp>
        <p:nvSpPr>
          <p:cNvPr id="3" name="TextBox 2">
            <a:extLst>
              <a:ext uri="{FF2B5EF4-FFF2-40B4-BE49-F238E27FC236}">
                <a16:creationId xmlns:a16="http://schemas.microsoft.com/office/drawing/2014/main" id="{DF55AF43-59CA-4120-BA58-E6E2533B857A}"/>
              </a:ext>
            </a:extLst>
          </p:cNvPr>
          <p:cNvSpPr txBox="1"/>
          <p:nvPr/>
        </p:nvSpPr>
        <p:spPr>
          <a:xfrm>
            <a:off x="1003610" y="1025912"/>
            <a:ext cx="10208873" cy="4031873"/>
          </a:xfrm>
          <a:prstGeom prst="rect">
            <a:avLst/>
          </a:prstGeom>
          <a:noFill/>
        </p:spPr>
        <p:txBody>
          <a:bodyPr wrap="square" rtlCol="0">
            <a:spAutoFit/>
          </a:bodyPr>
          <a:lstStyle/>
          <a:p>
            <a:r>
              <a:rPr lang="en-US" sz="3200" b="1" u="sng" dirty="0"/>
              <a:t>Conclusion</a:t>
            </a:r>
          </a:p>
          <a:p>
            <a:endParaRPr lang="en-US" sz="3200" dirty="0"/>
          </a:p>
          <a:p>
            <a:r>
              <a:rPr lang="en-US" sz="3200" dirty="0"/>
              <a:t>These California statutes governing Defendants' businesses, not what may be said by Defendants' experts or "in the economic literature and under the securities laws,“ are dispositive as to the nature of those businesses: they are "engaged in the transportation of persons by motor vehicle for compensation."</a:t>
            </a:r>
          </a:p>
        </p:txBody>
      </p:sp>
    </p:spTree>
    <p:extLst>
      <p:ext uri="{BB962C8B-B14F-4D97-AF65-F5344CB8AC3E}">
        <p14:creationId xmlns:p14="http://schemas.microsoft.com/office/powerpoint/2010/main" val="377235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C0FAB-5A87-4A7F-B279-818BE3F217B8}"/>
              </a:ext>
            </a:extLst>
          </p:cNvPr>
          <p:cNvSpPr>
            <a:spLocks noGrp="1"/>
          </p:cNvSpPr>
          <p:nvPr>
            <p:ph type="title"/>
          </p:nvPr>
        </p:nvSpPr>
        <p:spPr>
          <a:xfrm>
            <a:off x="125505" y="-100381"/>
            <a:ext cx="10058400" cy="1450757"/>
          </a:xfrm>
        </p:spPr>
        <p:txBody>
          <a:bodyPr/>
          <a:lstStyle/>
          <a:p>
            <a:r>
              <a:rPr lang="en-US" u="sng" dirty="0">
                <a:latin typeface="Century Schoolbook" panose="02040604050505020304" pitchFamily="18" charset="0"/>
              </a:rPr>
              <a:t>OVERVIEW</a:t>
            </a:r>
            <a:r>
              <a:rPr lang="en-US" dirty="0">
                <a:latin typeface="Century Schoolbook" panose="02040604050505020304" pitchFamily="18" charset="0"/>
              </a:rPr>
              <a:t>: </a:t>
            </a:r>
          </a:p>
        </p:txBody>
      </p:sp>
      <p:sp>
        <p:nvSpPr>
          <p:cNvPr id="3" name="Content Placeholder 2">
            <a:extLst>
              <a:ext uri="{FF2B5EF4-FFF2-40B4-BE49-F238E27FC236}">
                <a16:creationId xmlns:a16="http://schemas.microsoft.com/office/drawing/2014/main" id="{B3C2D02B-40B4-4F9A-AC01-73D62CCEE6EA}"/>
              </a:ext>
            </a:extLst>
          </p:cNvPr>
          <p:cNvSpPr>
            <a:spLocks noGrp="1"/>
          </p:cNvSpPr>
          <p:nvPr>
            <p:ph idx="1"/>
          </p:nvPr>
        </p:nvSpPr>
        <p:spPr>
          <a:xfrm>
            <a:off x="4064435" y="158596"/>
            <a:ext cx="8002060" cy="6042212"/>
          </a:xfrm>
        </p:spPr>
        <p:txBody>
          <a:bodyPr>
            <a:normAutofit/>
          </a:bodyPr>
          <a:lstStyle/>
          <a:p>
            <a:endParaRPr lang="en-US" b="1" dirty="0"/>
          </a:p>
          <a:p>
            <a:pPr lvl="0">
              <a:buFont typeface="Wingdings" panose="05000000000000000000" pitchFamily="2" charset="2"/>
              <a:buChar char="Ø"/>
            </a:pPr>
            <a:r>
              <a:rPr lang="en-AU" sz="4400" u="sng" dirty="0"/>
              <a:t>California Assembly Bill 5</a:t>
            </a:r>
          </a:p>
          <a:p>
            <a:pPr lvl="1">
              <a:buFont typeface="Wingdings" panose="05000000000000000000" pitchFamily="2" charset="2"/>
              <a:buChar char="Ø"/>
            </a:pPr>
            <a:r>
              <a:rPr lang="en-AU" sz="3600" dirty="0"/>
              <a:t>Litigation Update</a:t>
            </a:r>
          </a:p>
          <a:p>
            <a:pPr lvl="2">
              <a:buFont typeface="Wingdings" panose="05000000000000000000" pitchFamily="2" charset="2"/>
              <a:buChar char="Ø"/>
            </a:pPr>
            <a:r>
              <a:rPr lang="en-US" sz="3200" dirty="0"/>
              <a:t>Preliminary Injunction for Motor </a:t>
            </a:r>
          </a:p>
          <a:p>
            <a:pPr marL="384048" lvl="2" indent="0">
              <a:buNone/>
            </a:pPr>
            <a:r>
              <a:rPr lang="en-US" sz="3200" dirty="0"/>
              <a:t>   Carriers   </a:t>
            </a:r>
          </a:p>
          <a:p>
            <a:pPr lvl="2">
              <a:buFont typeface="Wingdings" panose="05000000000000000000" pitchFamily="2" charset="2"/>
              <a:buChar char="Ø"/>
            </a:pPr>
            <a:r>
              <a:rPr lang="en-US" sz="3200" dirty="0"/>
              <a:t>Uber and Lyft Injunction Ordering </a:t>
            </a:r>
          </a:p>
          <a:p>
            <a:pPr marL="384048" lvl="2" indent="0">
              <a:buNone/>
            </a:pPr>
            <a:r>
              <a:rPr lang="en-US" sz="3200" dirty="0"/>
              <a:t>   Employee Status</a:t>
            </a:r>
          </a:p>
          <a:p>
            <a:pPr marL="201168" lvl="1" indent="0">
              <a:buNone/>
            </a:pPr>
            <a:endParaRPr lang="en-US" dirty="0"/>
          </a:p>
          <a:p>
            <a:pPr lvl="0">
              <a:buFont typeface="Wingdings" panose="05000000000000000000" pitchFamily="2" charset="2"/>
              <a:buChar char="Ø"/>
            </a:pPr>
            <a:r>
              <a:rPr lang="en-AU" sz="4400" u="sng" dirty="0"/>
              <a:t>California Assembly Bill 51</a:t>
            </a:r>
          </a:p>
          <a:p>
            <a:pPr lvl="1">
              <a:buFont typeface="Wingdings" panose="05000000000000000000" pitchFamily="2" charset="2"/>
              <a:buChar char="Ø"/>
            </a:pPr>
            <a:r>
              <a:rPr lang="en-AU" sz="3200" dirty="0"/>
              <a:t>Divergent Decisions on “Arbitrability”</a:t>
            </a:r>
          </a:p>
          <a:p>
            <a:pPr lvl="1">
              <a:buFont typeface="Wingdings" panose="05000000000000000000" pitchFamily="2" charset="2"/>
              <a:buChar char="Ø"/>
            </a:pPr>
            <a:endParaRPr lang="en-AU" dirty="0"/>
          </a:p>
          <a:p>
            <a:pPr marL="201168" lvl="1" indent="0">
              <a:buNone/>
            </a:pPr>
            <a:endParaRPr lang="en-AU" dirty="0"/>
          </a:p>
          <a:p>
            <a:pPr marL="201168" lvl="1" indent="0">
              <a:buNone/>
            </a:pPr>
            <a:endParaRPr lang="en-AU" dirty="0"/>
          </a:p>
          <a:p>
            <a:pPr marL="285750" lvl="1" indent="-285750">
              <a:buFont typeface="Wingdings" panose="05000000000000000000" pitchFamily="2" charset="2"/>
              <a:buChar char="Ø"/>
            </a:pPr>
            <a:endParaRPr lang="en-AU" dirty="0"/>
          </a:p>
          <a:p>
            <a:pPr lvl="1">
              <a:buFont typeface="Wingdings" panose="05000000000000000000" pitchFamily="2" charset="2"/>
              <a:buChar char="Ø"/>
            </a:pPr>
            <a:endParaRPr lang="en-AU" dirty="0"/>
          </a:p>
          <a:p>
            <a:pPr lvl="1">
              <a:buFont typeface="Wingdings" panose="05000000000000000000" pitchFamily="2" charset="2"/>
              <a:buChar char="Ø"/>
            </a:pPr>
            <a:endParaRPr lang="en-US" dirty="0"/>
          </a:p>
          <a:p>
            <a:pPr marL="0" indent="0">
              <a:buNone/>
            </a:pPr>
            <a:endParaRPr lang="en-US" sz="2200" b="1" dirty="0"/>
          </a:p>
          <a:p>
            <a:endParaRPr lang="en-US" sz="2200" b="1" dirty="0"/>
          </a:p>
          <a:p>
            <a:pPr marL="201168" lvl="1" indent="0">
              <a:buNone/>
            </a:pPr>
            <a:endParaRPr lang="en-US" sz="2000" b="1" dirty="0"/>
          </a:p>
        </p:txBody>
      </p:sp>
      <p:sp>
        <p:nvSpPr>
          <p:cNvPr id="4" name="Slide Number Placeholder 3">
            <a:extLst>
              <a:ext uri="{FF2B5EF4-FFF2-40B4-BE49-F238E27FC236}">
                <a16:creationId xmlns:a16="http://schemas.microsoft.com/office/drawing/2014/main" id="{84762A8C-4EF8-42C7-9E0F-0C6DD208520F}"/>
              </a:ext>
            </a:extLst>
          </p:cNvPr>
          <p:cNvSpPr>
            <a:spLocks noGrp="1"/>
          </p:cNvSpPr>
          <p:nvPr>
            <p:ph type="sldNum" sz="quarter" idx="12"/>
          </p:nvPr>
        </p:nvSpPr>
        <p:spPr/>
        <p:txBody>
          <a:bodyPr/>
          <a:lstStyle/>
          <a:p>
            <a:fld id="{08E893CD-D6DD-4900-969E-EDDEE1C4A337}" type="slidenum">
              <a:rPr lang="en-US" smtClean="0"/>
              <a:t>4</a:t>
            </a:fld>
            <a:endParaRPr lang="en-US" dirty="0"/>
          </a:p>
        </p:txBody>
      </p:sp>
    </p:spTree>
    <p:extLst>
      <p:ext uri="{BB962C8B-B14F-4D97-AF65-F5344CB8AC3E}">
        <p14:creationId xmlns:p14="http://schemas.microsoft.com/office/powerpoint/2010/main" val="17637922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F4594F9-A27F-44B8-ADE5-734BF3EDE71D}"/>
              </a:ext>
            </a:extLst>
          </p:cNvPr>
          <p:cNvSpPr>
            <a:spLocks noGrp="1"/>
          </p:cNvSpPr>
          <p:nvPr>
            <p:ph type="sldNum" sz="quarter" idx="12"/>
          </p:nvPr>
        </p:nvSpPr>
        <p:spPr/>
        <p:txBody>
          <a:bodyPr/>
          <a:lstStyle/>
          <a:p>
            <a:fld id="{08E893CD-D6DD-4900-969E-EDDEE1C4A337}" type="slidenum">
              <a:rPr lang="en-US" smtClean="0"/>
              <a:t>40</a:t>
            </a:fld>
            <a:endParaRPr lang="en-US" dirty="0"/>
          </a:p>
        </p:txBody>
      </p:sp>
      <p:sp>
        <p:nvSpPr>
          <p:cNvPr id="3" name="TextBox 2">
            <a:extLst>
              <a:ext uri="{FF2B5EF4-FFF2-40B4-BE49-F238E27FC236}">
                <a16:creationId xmlns:a16="http://schemas.microsoft.com/office/drawing/2014/main" id="{0672CE90-16C7-48A7-9AF3-C790EE6095CA}"/>
              </a:ext>
            </a:extLst>
          </p:cNvPr>
          <p:cNvSpPr txBox="1"/>
          <p:nvPr/>
        </p:nvSpPr>
        <p:spPr>
          <a:xfrm>
            <a:off x="512957" y="468350"/>
            <a:ext cx="10861287" cy="5601533"/>
          </a:xfrm>
          <a:prstGeom prst="rect">
            <a:avLst/>
          </a:prstGeom>
          <a:noFill/>
        </p:spPr>
        <p:txBody>
          <a:bodyPr wrap="square" rtlCol="0">
            <a:spAutoFit/>
          </a:bodyPr>
          <a:lstStyle/>
          <a:p>
            <a:r>
              <a:rPr lang="en-US" sz="3200" b="1" u="sng" dirty="0">
                <a:latin typeface="Century Schoolbook" panose="02040604050505020304" pitchFamily="18" charset="0"/>
              </a:rPr>
              <a:t>Uber’s other Loser Arguments</a:t>
            </a:r>
          </a:p>
          <a:p>
            <a:endParaRPr lang="en-US" dirty="0"/>
          </a:p>
          <a:p>
            <a:pPr marL="457200" indent="-457200">
              <a:buFont typeface="Wingdings" panose="05000000000000000000" pitchFamily="2" charset="2"/>
              <a:buChar char="Ø"/>
            </a:pPr>
            <a:r>
              <a:rPr lang="en-US" sz="2800" dirty="0"/>
              <a:t>They are merely "multi-sided platforms" that operate as "matchmakers" to facilitate transactions between drivers and passengers. </a:t>
            </a:r>
          </a:p>
          <a:p>
            <a:pPr marL="457200" indent="-457200">
              <a:buFont typeface="Wingdings" panose="05000000000000000000" pitchFamily="2" charset="2"/>
              <a:buChar char="Ø"/>
            </a:pPr>
            <a:r>
              <a:rPr lang="en-US" sz="2800" dirty="0"/>
              <a:t>The platform itself-the smartphone app-is Uber's business, and that its "actual employees" work in engineering, product development, marketing, and operations "in order to improve the properties of the app." </a:t>
            </a:r>
          </a:p>
          <a:p>
            <a:endParaRPr lang="en-US" sz="2800" dirty="0"/>
          </a:p>
          <a:p>
            <a:r>
              <a:rPr lang="en-US" sz="2800" dirty="0"/>
              <a:t>Uber contends that "[t]he work performed by drivers-transporting riders-is thus outside the ordinary course of Uber's business because it is not comparable to the work performed by Uber's employees." (Id)</a:t>
            </a:r>
          </a:p>
        </p:txBody>
      </p:sp>
    </p:spTree>
    <p:extLst>
      <p:ext uri="{BB962C8B-B14F-4D97-AF65-F5344CB8AC3E}">
        <p14:creationId xmlns:p14="http://schemas.microsoft.com/office/powerpoint/2010/main" val="32128883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3FAEB96-2FFE-479D-8AD3-212C1A659AA7}"/>
              </a:ext>
            </a:extLst>
          </p:cNvPr>
          <p:cNvSpPr>
            <a:spLocks noGrp="1"/>
          </p:cNvSpPr>
          <p:nvPr>
            <p:ph type="sldNum" sz="quarter" idx="12"/>
          </p:nvPr>
        </p:nvSpPr>
        <p:spPr/>
        <p:txBody>
          <a:bodyPr/>
          <a:lstStyle/>
          <a:p>
            <a:fld id="{08E893CD-D6DD-4900-969E-EDDEE1C4A337}" type="slidenum">
              <a:rPr lang="en-US" smtClean="0"/>
              <a:t>41</a:t>
            </a:fld>
            <a:endParaRPr lang="en-US" dirty="0"/>
          </a:p>
        </p:txBody>
      </p:sp>
      <p:sp>
        <p:nvSpPr>
          <p:cNvPr id="4" name="TextBox 3">
            <a:extLst>
              <a:ext uri="{FF2B5EF4-FFF2-40B4-BE49-F238E27FC236}">
                <a16:creationId xmlns:a16="http://schemas.microsoft.com/office/drawing/2014/main" id="{0FA3F09D-C0A2-46AD-9E80-9838B0B1D737}"/>
              </a:ext>
            </a:extLst>
          </p:cNvPr>
          <p:cNvSpPr txBox="1"/>
          <p:nvPr/>
        </p:nvSpPr>
        <p:spPr>
          <a:xfrm>
            <a:off x="602167" y="689789"/>
            <a:ext cx="11307335" cy="5693866"/>
          </a:xfrm>
          <a:prstGeom prst="rect">
            <a:avLst/>
          </a:prstGeom>
          <a:noFill/>
        </p:spPr>
        <p:txBody>
          <a:bodyPr wrap="square" rtlCol="0">
            <a:spAutoFit/>
          </a:bodyPr>
          <a:lstStyle/>
          <a:p>
            <a:r>
              <a:rPr lang="en-US" sz="2800" b="1" dirty="0">
                <a:latin typeface="Century Schoolbook" panose="02040604050505020304" pitchFamily="18" charset="0"/>
              </a:rPr>
              <a:t>Have you Adapted Your Business Model? </a:t>
            </a:r>
          </a:p>
          <a:p>
            <a:endParaRPr lang="en-US" sz="2800" dirty="0"/>
          </a:p>
          <a:p>
            <a:r>
              <a:rPr lang="en-US" sz="2800" dirty="0"/>
              <a:t>Procedures that did not past muster in Dynamex and other cases:</a:t>
            </a:r>
          </a:p>
          <a:p>
            <a:endParaRPr lang="en-US" sz="2800" dirty="0"/>
          </a:p>
          <a:p>
            <a:pPr marL="457200" indent="-457200">
              <a:buFont typeface="Wingdings" panose="05000000000000000000" pitchFamily="2" charset="2"/>
              <a:buChar char="Ø"/>
            </a:pPr>
            <a:r>
              <a:rPr lang="en-US" sz="2800" dirty="0"/>
              <a:t>Independent contractor drivers were converted from employees</a:t>
            </a:r>
          </a:p>
          <a:p>
            <a:pPr marL="457200" indent="-457200">
              <a:buFont typeface="Wingdings" panose="05000000000000000000" pitchFamily="2" charset="2"/>
              <a:buChar char="Ø"/>
            </a:pPr>
            <a:r>
              <a:rPr lang="en-US" sz="2800" dirty="0"/>
              <a:t>Drivers provide own vehicles and pay expenses (fuel, tolls, maintenance, insurance, taxes, workers comp, Nextel device).</a:t>
            </a:r>
          </a:p>
          <a:p>
            <a:pPr marL="457200" indent="-457200">
              <a:buFont typeface="Wingdings" panose="05000000000000000000" pitchFamily="2" charset="2"/>
              <a:buChar char="Ø"/>
            </a:pPr>
            <a:r>
              <a:rPr lang="en-US" sz="2800" dirty="0"/>
              <a:t>Drivers set own schedules </a:t>
            </a:r>
            <a:r>
              <a:rPr lang="en-US" sz="2800" dirty="0" err="1"/>
              <a:t>butmust</a:t>
            </a:r>
            <a:r>
              <a:rPr lang="en-US" sz="2800" dirty="0"/>
              <a:t> notify Dynamex of days they are available in advance.</a:t>
            </a:r>
          </a:p>
          <a:p>
            <a:pPr marL="457200" indent="-457200">
              <a:buFont typeface="Wingdings" panose="05000000000000000000" pitchFamily="2" charset="2"/>
              <a:buChar char="Ø"/>
            </a:pPr>
            <a:r>
              <a:rPr lang="en-US" sz="2800" dirty="0"/>
              <a:t>Drivers assigned delivery list daily. Must notify "promptly" if they reject an offered delivery and are liable for any loss incurred as a result. Drivers can set route/sequence of deliveries but must complete all deliveries same-day and must comply if a customer sets the route.</a:t>
            </a:r>
            <a:endParaRPr lang="en-US" dirty="0"/>
          </a:p>
        </p:txBody>
      </p:sp>
    </p:spTree>
    <p:extLst>
      <p:ext uri="{BB962C8B-B14F-4D97-AF65-F5344CB8AC3E}">
        <p14:creationId xmlns:p14="http://schemas.microsoft.com/office/powerpoint/2010/main" val="40397794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829511-AB8A-48D7-A95F-640071A20E2D}"/>
              </a:ext>
            </a:extLst>
          </p:cNvPr>
          <p:cNvSpPr>
            <a:spLocks noGrp="1"/>
          </p:cNvSpPr>
          <p:nvPr>
            <p:ph type="sldNum" sz="quarter" idx="12"/>
          </p:nvPr>
        </p:nvSpPr>
        <p:spPr/>
        <p:txBody>
          <a:bodyPr/>
          <a:lstStyle/>
          <a:p>
            <a:fld id="{08E893CD-D6DD-4900-969E-EDDEE1C4A337}" type="slidenum">
              <a:rPr lang="en-US" smtClean="0"/>
              <a:t>42</a:t>
            </a:fld>
            <a:endParaRPr lang="en-US" dirty="0"/>
          </a:p>
        </p:txBody>
      </p:sp>
      <p:sp>
        <p:nvSpPr>
          <p:cNvPr id="3" name="TextBox 2">
            <a:extLst>
              <a:ext uri="{FF2B5EF4-FFF2-40B4-BE49-F238E27FC236}">
                <a16:creationId xmlns:a16="http://schemas.microsoft.com/office/drawing/2014/main" id="{9E796832-EC14-49F8-9FB3-F423DE2D79B9}"/>
              </a:ext>
            </a:extLst>
          </p:cNvPr>
          <p:cNvSpPr txBox="1"/>
          <p:nvPr/>
        </p:nvSpPr>
        <p:spPr>
          <a:xfrm>
            <a:off x="535258" y="356839"/>
            <a:ext cx="10498805" cy="5693866"/>
          </a:xfrm>
          <a:prstGeom prst="rect">
            <a:avLst/>
          </a:prstGeom>
          <a:noFill/>
        </p:spPr>
        <p:txBody>
          <a:bodyPr wrap="square" rtlCol="0">
            <a:spAutoFit/>
          </a:bodyPr>
          <a:lstStyle/>
          <a:p>
            <a:r>
              <a:rPr lang="en-US" sz="2800" b="1" dirty="0"/>
              <a:t>Procedures that did not past muster in Dynamex (cont’d):</a:t>
            </a:r>
          </a:p>
          <a:p>
            <a:endParaRPr lang="en-US" sz="2800" b="1" dirty="0"/>
          </a:p>
          <a:p>
            <a:pPr marL="457200" indent="-457200">
              <a:buFont typeface="Wingdings" panose="05000000000000000000" pitchFamily="2" charset="2"/>
              <a:buChar char="Ø"/>
            </a:pPr>
            <a:r>
              <a:rPr lang="en-US" sz="2800" dirty="0"/>
              <a:t>Drivers wear Dynamex shirts/badges. Some Drivers required to have decals on vehicles.</a:t>
            </a:r>
          </a:p>
          <a:p>
            <a:endParaRPr lang="en-US" sz="2800" dirty="0"/>
          </a:p>
          <a:p>
            <a:pPr marL="457200" indent="-457200">
              <a:buFont typeface="Wingdings" panose="05000000000000000000" pitchFamily="2" charset="2"/>
              <a:buChar char="Ø"/>
            </a:pPr>
            <a:r>
              <a:rPr lang="en-US" sz="2800" dirty="0"/>
              <a:t>Dynamex obtains the customers, sets all rates, negotiates amount paid to drivers, and retains right to control number and nature of deliveries it offers.</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Drivers can hire other drivers and can drive for other companies, but cannot divert deliveries to another provider.</a:t>
            </a:r>
          </a:p>
          <a:p>
            <a:endParaRPr lang="en-US" sz="2800" dirty="0"/>
          </a:p>
          <a:p>
            <a:pPr marL="457200" indent="-457200">
              <a:buFont typeface="Wingdings" panose="05000000000000000000" pitchFamily="2" charset="2"/>
              <a:buChar char="Ø"/>
            </a:pPr>
            <a:r>
              <a:rPr lang="en-US" sz="2800" dirty="0"/>
              <a:t>Dynamex retains right to terminate without cause on 3 days' notice.</a:t>
            </a:r>
          </a:p>
        </p:txBody>
      </p:sp>
    </p:spTree>
    <p:extLst>
      <p:ext uri="{BB962C8B-B14F-4D97-AF65-F5344CB8AC3E}">
        <p14:creationId xmlns:p14="http://schemas.microsoft.com/office/powerpoint/2010/main" val="29037946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3EB432-8196-45FE-85AA-989238593131}"/>
              </a:ext>
            </a:extLst>
          </p:cNvPr>
          <p:cNvSpPr>
            <a:spLocks noGrp="1"/>
          </p:cNvSpPr>
          <p:nvPr>
            <p:ph type="sldNum" sz="quarter" idx="12"/>
          </p:nvPr>
        </p:nvSpPr>
        <p:spPr/>
        <p:txBody>
          <a:bodyPr/>
          <a:lstStyle/>
          <a:p>
            <a:fld id="{08E893CD-D6DD-4900-969E-EDDEE1C4A337}" type="slidenum">
              <a:rPr lang="en-US" smtClean="0"/>
              <a:t>43</a:t>
            </a:fld>
            <a:endParaRPr lang="en-US" dirty="0"/>
          </a:p>
        </p:txBody>
      </p:sp>
      <p:sp>
        <p:nvSpPr>
          <p:cNvPr id="3" name="TextBox 2">
            <a:extLst>
              <a:ext uri="{FF2B5EF4-FFF2-40B4-BE49-F238E27FC236}">
                <a16:creationId xmlns:a16="http://schemas.microsoft.com/office/drawing/2014/main" id="{156B08E9-3F60-4349-B474-22E6C1E98933}"/>
              </a:ext>
            </a:extLst>
          </p:cNvPr>
          <p:cNvSpPr txBox="1"/>
          <p:nvPr/>
        </p:nvSpPr>
        <p:spPr>
          <a:xfrm>
            <a:off x="557561" y="825189"/>
            <a:ext cx="10654922" cy="3970318"/>
          </a:xfrm>
          <a:prstGeom prst="rect">
            <a:avLst/>
          </a:prstGeom>
          <a:noFill/>
        </p:spPr>
        <p:txBody>
          <a:bodyPr wrap="square" rtlCol="0">
            <a:spAutoFit/>
          </a:bodyPr>
          <a:lstStyle/>
          <a:p>
            <a:r>
              <a:rPr lang="en-US" sz="3200" b="1" dirty="0">
                <a:latin typeface="Century Schoolbook" panose="02040604050505020304" pitchFamily="18" charset="0"/>
              </a:rPr>
              <a:t>Operational Solutions:</a:t>
            </a:r>
          </a:p>
          <a:p>
            <a:endParaRPr lang="en-US" sz="2400" dirty="0"/>
          </a:p>
          <a:p>
            <a:pPr marL="342900" indent="-342900">
              <a:buFont typeface="Wingdings" panose="05000000000000000000" pitchFamily="2" charset="2"/>
              <a:buChar char="Ø"/>
            </a:pPr>
            <a:r>
              <a:rPr lang="en-US" sz="2800" dirty="0"/>
              <a:t>Contract only with drivers that have formed business entities</a:t>
            </a:r>
          </a:p>
          <a:p>
            <a:pPr marL="800100" lvl="1" indent="-342900">
              <a:buFont typeface="Wingdings" panose="05000000000000000000" pitchFamily="2" charset="2"/>
              <a:buChar char="Ø"/>
            </a:pPr>
            <a:r>
              <a:rPr lang="en-US" sz="2800" dirty="0"/>
              <a:t>DBA’s are insufficient</a:t>
            </a:r>
          </a:p>
          <a:p>
            <a:pPr marL="800100" lvl="1" indent="-342900">
              <a:buFont typeface="Wingdings" panose="05000000000000000000" pitchFamily="2" charset="2"/>
              <a:buChar char="Ø"/>
            </a:pPr>
            <a:r>
              <a:rPr lang="en-US" sz="2800" dirty="0"/>
              <a:t>Identify local “business advisors” to whom you can refer drivers for incorporation and LLC status</a:t>
            </a:r>
          </a:p>
          <a:p>
            <a:pPr marL="800100" lvl="1" indent="-342900">
              <a:buFont typeface="Wingdings" panose="05000000000000000000" pitchFamily="2" charset="2"/>
              <a:buChar char="Ø"/>
            </a:pPr>
            <a:r>
              <a:rPr lang="en-US" sz="2800" dirty="0"/>
              <a:t>LLCs can be attractive because it allows entrepreneurial drivers to grant “membership” interest to arguably allow classify the drivers they worth with as “partners” or independent contractors.</a:t>
            </a:r>
          </a:p>
        </p:txBody>
      </p:sp>
    </p:spTree>
    <p:extLst>
      <p:ext uri="{BB962C8B-B14F-4D97-AF65-F5344CB8AC3E}">
        <p14:creationId xmlns:p14="http://schemas.microsoft.com/office/powerpoint/2010/main" val="14605795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5BAB77-AF35-4025-B0A8-17B5A10BECCE}"/>
              </a:ext>
            </a:extLst>
          </p:cNvPr>
          <p:cNvSpPr>
            <a:spLocks noGrp="1"/>
          </p:cNvSpPr>
          <p:nvPr>
            <p:ph type="sldNum" sz="quarter" idx="12"/>
          </p:nvPr>
        </p:nvSpPr>
        <p:spPr/>
        <p:txBody>
          <a:bodyPr/>
          <a:lstStyle/>
          <a:p>
            <a:fld id="{08E893CD-D6DD-4900-969E-EDDEE1C4A337}" type="slidenum">
              <a:rPr lang="en-US" smtClean="0"/>
              <a:t>44</a:t>
            </a:fld>
            <a:endParaRPr lang="en-US" dirty="0"/>
          </a:p>
        </p:txBody>
      </p:sp>
      <p:sp>
        <p:nvSpPr>
          <p:cNvPr id="3" name="TextBox 2">
            <a:extLst>
              <a:ext uri="{FF2B5EF4-FFF2-40B4-BE49-F238E27FC236}">
                <a16:creationId xmlns:a16="http://schemas.microsoft.com/office/drawing/2014/main" id="{4DF24A39-38DB-435A-89A4-2AC5C6A54850}"/>
              </a:ext>
            </a:extLst>
          </p:cNvPr>
          <p:cNvSpPr txBox="1"/>
          <p:nvPr/>
        </p:nvSpPr>
        <p:spPr>
          <a:xfrm>
            <a:off x="1312127" y="401443"/>
            <a:ext cx="9567746" cy="5601533"/>
          </a:xfrm>
          <a:prstGeom prst="rect">
            <a:avLst/>
          </a:prstGeom>
          <a:noFill/>
        </p:spPr>
        <p:txBody>
          <a:bodyPr wrap="square" rtlCol="0">
            <a:spAutoFit/>
          </a:bodyPr>
          <a:lstStyle/>
          <a:p>
            <a:r>
              <a:rPr lang="en-US" sz="3200" dirty="0">
                <a:latin typeface="Century Schoolbook" panose="02040604050505020304" pitchFamily="18" charset="0"/>
              </a:rPr>
              <a:t>Operational Considerations (continued)</a:t>
            </a:r>
          </a:p>
          <a:p>
            <a:endParaRPr lang="en-US" dirty="0"/>
          </a:p>
          <a:p>
            <a:pPr marL="457200" indent="-457200">
              <a:buFont typeface="Wingdings" panose="05000000000000000000" pitchFamily="2" charset="2"/>
              <a:buChar char="Ø"/>
            </a:pPr>
            <a:r>
              <a:rPr lang="en-US" sz="2800" dirty="0"/>
              <a:t>Contract only with drivers that maintain a business license</a:t>
            </a:r>
          </a:p>
          <a:p>
            <a:endParaRPr lang="en-US" sz="2800" dirty="0"/>
          </a:p>
          <a:p>
            <a:pPr marL="457200" indent="-457200">
              <a:buFont typeface="Wingdings" panose="05000000000000000000" pitchFamily="2" charset="2"/>
              <a:buChar char="Ø"/>
            </a:pPr>
            <a:r>
              <a:rPr lang="en-US" sz="2800" dirty="0"/>
              <a:t>Focus on drivers that hire other drivers through their business entity</a:t>
            </a:r>
          </a:p>
          <a:p>
            <a:endParaRPr lang="en-US" sz="2800" dirty="0"/>
          </a:p>
          <a:p>
            <a:pPr marL="457200" indent="-457200">
              <a:buFont typeface="Wingdings" panose="05000000000000000000" pitchFamily="2" charset="2"/>
              <a:buChar char="Ø"/>
            </a:pPr>
            <a:r>
              <a:rPr lang="en-US" sz="2800" dirty="0"/>
              <a:t>Contractors must always be able to provide services to other companies and work independent from your company.</a:t>
            </a:r>
          </a:p>
          <a:p>
            <a:endParaRPr lang="en-US" sz="2800" dirty="0"/>
          </a:p>
          <a:p>
            <a:pPr marL="457200" indent="-457200">
              <a:buFont typeface="Wingdings" panose="05000000000000000000" pitchFamily="2" charset="2"/>
              <a:buChar char="Ø"/>
            </a:pPr>
            <a:r>
              <a:rPr lang="en-US" sz="2800" dirty="0"/>
              <a:t>Do not restrict or interfere with contractor advertising.</a:t>
            </a:r>
          </a:p>
          <a:p>
            <a:pPr marL="914400" lvl="1" indent="-457200">
              <a:buFont typeface="Wingdings" panose="05000000000000000000" pitchFamily="2" charset="2"/>
              <a:buChar char="Ø"/>
            </a:pPr>
            <a:r>
              <a:rPr lang="en-US" sz="2800" dirty="0"/>
              <a:t>You can still maintain a strong contract with drivers that prohibits solicitation, customer theft, etc.</a:t>
            </a:r>
          </a:p>
        </p:txBody>
      </p:sp>
    </p:spTree>
    <p:extLst>
      <p:ext uri="{BB962C8B-B14F-4D97-AF65-F5344CB8AC3E}">
        <p14:creationId xmlns:p14="http://schemas.microsoft.com/office/powerpoint/2010/main" val="10961139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B0564-3D7C-4A8A-8F33-53FE5EC01CF4}"/>
              </a:ext>
            </a:extLst>
          </p:cNvPr>
          <p:cNvSpPr>
            <a:spLocks noGrp="1"/>
          </p:cNvSpPr>
          <p:nvPr>
            <p:ph type="title"/>
          </p:nvPr>
        </p:nvSpPr>
        <p:spPr>
          <a:xfrm>
            <a:off x="774942" y="2411409"/>
            <a:ext cx="10515600" cy="1325563"/>
          </a:xfrm>
          <a:solidFill>
            <a:schemeClr val="accent2">
              <a:lumMod val="20000"/>
              <a:lumOff val="80000"/>
            </a:schemeClr>
          </a:solidFill>
        </p:spPr>
        <p:txBody>
          <a:bodyPr>
            <a:noAutofit/>
          </a:bodyPr>
          <a:lstStyle/>
          <a:p>
            <a:pPr algn="ctr"/>
            <a:r>
              <a:rPr lang="en-US" sz="5400" dirty="0"/>
              <a:t>California Assembly Bill 51 </a:t>
            </a:r>
            <a:br>
              <a:rPr lang="en-US" sz="5400" dirty="0"/>
            </a:br>
            <a:r>
              <a:rPr lang="en-US" sz="5400" dirty="0"/>
              <a:t>(AB 51)</a:t>
            </a:r>
          </a:p>
        </p:txBody>
      </p:sp>
      <p:sp>
        <p:nvSpPr>
          <p:cNvPr id="3" name="Slide Number Placeholder 2">
            <a:extLst>
              <a:ext uri="{FF2B5EF4-FFF2-40B4-BE49-F238E27FC236}">
                <a16:creationId xmlns:a16="http://schemas.microsoft.com/office/drawing/2014/main" id="{BC8CA3FE-A208-4C05-A8F1-460940623F8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E893CD-D6DD-4900-969E-EDDEE1C4A337}"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78222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0D8AC9-D582-4834-8818-9616F0B289FF}"/>
              </a:ext>
            </a:extLst>
          </p:cNvPr>
          <p:cNvSpPr>
            <a:spLocks noGrp="1"/>
          </p:cNvSpPr>
          <p:nvPr>
            <p:ph idx="1"/>
          </p:nvPr>
        </p:nvSpPr>
        <p:spPr>
          <a:xfrm>
            <a:off x="1097280" y="662152"/>
            <a:ext cx="10058400" cy="5206942"/>
          </a:xfrm>
        </p:spPr>
        <p:txBody>
          <a:bodyPr/>
          <a:lstStyle/>
          <a:p>
            <a:pPr>
              <a:lnSpc>
                <a:spcPct val="100000"/>
              </a:lnSpc>
            </a:pPr>
            <a:r>
              <a:rPr lang="en-AU" b="1" dirty="0"/>
              <a:t>AB 51: California’s New Anti-Arbitration Statute</a:t>
            </a:r>
            <a:endParaRPr lang="en-US" dirty="0"/>
          </a:p>
          <a:p>
            <a:pPr>
              <a:lnSpc>
                <a:spcPct val="100000"/>
              </a:lnSpc>
              <a:buFont typeface="Wingdings" panose="05000000000000000000" pitchFamily="2" charset="2"/>
              <a:buChar char="Ø"/>
            </a:pPr>
            <a:r>
              <a:rPr lang="en-AU" dirty="0"/>
              <a:t> On October 10, 2019, Governor Gavin Newsom signed California Assembly Bill (AB) 51. The Bill prohibits employers from arbitrating employees’ claims arising under the California Fair Employment and Housing Act (FEHA) and related employment statutes.</a:t>
            </a:r>
            <a:endParaRPr lang="en-US" dirty="0"/>
          </a:p>
          <a:p>
            <a:pPr lvl="0">
              <a:lnSpc>
                <a:spcPct val="100000"/>
              </a:lnSpc>
              <a:buFont typeface="Wingdings" panose="05000000000000000000" pitchFamily="2" charset="2"/>
              <a:buChar char="Ø"/>
            </a:pPr>
            <a:r>
              <a:rPr lang="en-AU" dirty="0"/>
              <a:t>The Act, codified in Government Code Section 12953 and California </a:t>
            </a:r>
            <a:r>
              <a:rPr lang="en-AU" dirty="0" err="1"/>
              <a:t>Labor</a:t>
            </a:r>
            <a:r>
              <a:rPr lang="en-AU" dirty="0"/>
              <a:t> Code Section 432.6, took effect January 1, 2020.</a:t>
            </a:r>
            <a:endParaRPr lang="en-US" dirty="0"/>
          </a:p>
          <a:p>
            <a:pPr lvl="0">
              <a:lnSpc>
                <a:spcPct val="100000"/>
              </a:lnSpc>
              <a:buFont typeface="Wingdings" panose="05000000000000000000" pitchFamily="2" charset="2"/>
              <a:buChar char="Ø"/>
            </a:pPr>
            <a:r>
              <a:rPr lang="en-AU" dirty="0"/>
              <a:t>Under AB 51, an employer cannot refuse hiring an applicant who refuses to arbitrate. Thus, arbitration may not be a mandate for employment. If it is, the employer may suffer claims of retaliation or discrimination under the Act. </a:t>
            </a:r>
            <a:endParaRPr lang="en-US" dirty="0"/>
          </a:p>
          <a:p>
            <a:pPr lvl="0">
              <a:lnSpc>
                <a:spcPct val="100000"/>
              </a:lnSpc>
              <a:buFont typeface="Wingdings" panose="05000000000000000000" pitchFamily="2" charset="2"/>
              <a:buChar char="Ø"/>
            </a:pPr>
            <a:r>
              <a:rPr lang="en-AU" dirty="0"/>
              <a:t>AB 51, however, does not preclude an employer from arbitrating post-dispute settlement or claim under negotiated severance agreement.</a:t>
            </a:r>
            <a:endParaRPr lang="en-US" dirty="0"/>
          </a:p>
          <a:p>
            <a:endParaRPr lang="en-US" dirty="0"/>
          </a:p>
        </p:txBody>
      </p:sp>
      <p:sp>
        <p:nvSpPr>
          <p:cNvPr id="4" name="Slide Number Placeholder 3">
            <a:extLst>
              <a:ext uri="{FF2B5EF4-FFF2-40B4-BE49-F238E27FC236}">
                <a16:creationId xmlns:a16="http://schemas.microsoft.com/office/drawing/2014/main" id="{A87B0BF3-6AAD-4762-B8C5-10755CE41741}"/>
              </a:ext>
            </a:extLst>
          </p:cNvPr>
          <p:cNvSpPr>
            <a:spLocks noGrp="1"/>
          </p:cNvSpPr>
          <p:nvPr>
            <p:ph type="sldNum" sz="quarter" idx="12"/>
          </p:nvPr>
        </p:nvSpPr>
        <p:spPr/>
        <p:txBody>
          <a:bodyPr/>
          <a:lstStyle/>
          <a:p>
            <a:fld id="{08E893CD-D6DD-4900-969E-EDDEE1C4A337}" type="slidenum">
              <a:rPr lang="en-US" smtClean="0"/>
              <a:t>46</a:t>
            </a:fld>
            <a:endParaRPr lang="en-US" dirty="0"/>
          </a:p>
        </p:txBody>
      </p:sp>
    </p:spTree>
    <p:extLst>
      <p:ext uri="{BB962C8B-B14F-4D97-AF65-F5344CB8AC3E}">
        <p14:creationId xmlns:p14="http://schemas.microsoft.com/office/powerpoint/2010/main" val="130249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2CA609-0745-46F5-BE73-8EC435532A45}"/>
              </a:ext>
            </a:extLst>
          </p:cNvPr>
          <p:cNvSpPr>
            <a:spLocks noGrp="1"/>
          </p:cNvSpPr>
          <p:nvPr>
            <p:ph idx="1"/>
          </p:nvPr>
        </p:nvSpPr>
        <p:spPr>
          <a:xfrm>
            <a:off x="1097280" y="620110"/>
            <a:ext cx="10058400" cy="5248984"/>
          </a:xfrm>
        </p:spPr>
        <p:txBody>
          <a:bodyPr>
            <a:normAutofit/>
          </a:bodyPr>
          <a:lstStyle/>
          <a:p>
            <a:pPr lvl="0">
              <a:lnSpc>
                <a:spcPct val="100000"/>
              </a:lnSpc>
              <a:buFont typeface="Wingdings" panose="05000000000000000000" pitchFamily="2" charset="2"/>
              <a:buChar char="Ø"/>
            </a:pPr>
            <a:r>
              <a:rPr lang="en-AU" dirty="0"/>
              <a:t>Under AB 51, an employer cannot require an employee to opt out of an existing workplace arbitration program. Any such agreement or action is deemed a condition of employment. Thus, even arbitration agreements with opt-out provisions are unlawful.</a:t>
            </a:r>
            <a:endParaRPr lang="en-US" dirty="0"/>
          </a:p>
          <a:p>
            <a:pPr lvl="0">
              <a:lnSpc>
                <a:spcPct val="100000"/>
              </a:lnSpc>
              <a:buFont typeface="Wingdings" panose="05000000000000000000" pitchFamily="2" charset="2"/>
              <a:buChar char="Ø"/>
            </a:pPr>
            <a:r>
              <a:rPr lang="en-AU" dirty="0"/>
              <a:t>Agreements to arbitrate disputes entered into voluntarily are still permitted, as are arbitration provisions included within negotiated severance and settlement agreements. </a:t>
            </a:r>
            <a:endParaRPr lang="en-US" dirty="0"/>
          </a:p>
          <a:p>
            <a:pPr>
              <a:lnSpc>
                <a:spcPct val="100000"/>
              </a:lnSpc>
              <a:buFont typeface="Wingdings" panose="05000000000000000000" pitchFamily="2" charset="2"/>
              <a:buChar char="Ø"/>
            </a:pPr>
            <a:r>
              <a:rPr lang="en-AU" b="1" dirty="0"/>
              <a:t>[Notes:</a:t>
            </a:r>
            <a:r>
              <a:rPr lang="en-AU" dirty="0"/>
              <a:t> In sum, AB 51 prohibits mandatory arbitration agreements for any discrimination claims covered under FEHA (not just sexual harassment) and for any claims under the </a:t>
            </a:r>
            <a:r>
              <a:rPr lang="en-AU" dirty="0" err="1"/>
              <a:t>Labor</a:t>
            </a:r>
            <a:r>
              <a:rPr lang="en-AU" dirty="0"/>
              <a:t> Code (including wage and hour and other protections)].  </a:t>
            </a: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17165D-AB8F-4CF5-9469-06CBC665E302}"/>
              </a:ext>
            </a:extLst>
          </p:cNvPr>
          <p:cNvSpPr>
            <a:spLocks noGrp="1"/>
          </p:cNvSpPr>
          <p:nvPr>
            <p:ph type="sldNum" sz="quarter" idx="12"/>
          </p:nvPr>
        </p:nvSpPr>
        <p:spPr/>
        <p:txBody>
          <a:bodyPr/>
          <a:lstStyle/>
          <a:p>
            <a:fld id="{08E893CD-D6DD-4900-969E-EDDEE1C4A337}" type="slidenum">
              <a:rPr lang="en-US" smtClean="0"/>
              <a:t>47</a:t>
            </a:fld>
            <a:endParaRPr lang="en-US" dirty="0"/>
          </a:p>
        </p:txBody>
      </p:sp>
    </p:spTree>
    <p:extLst>
      <p:ext uri="{BB962C8B-B14F-4D97-AF65-F5344CB8AC3E}">
        <p14:creationId xmlns:p14="http://schemas.microsoft.com/office/powerpoint/2010/main" val="144329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DE665D-D84B-4D2A-B042-3B2EBFAE90DC}"/>
              </a:ext>
            </a:extLst>
          </p:cNvPr>
          <p:cNvSpPr>
            <a:spLocks noGrp="1"/>
          </p:cNvSpPr>
          <p:nvPr>
            <p:ph idx="1"/>
          </p:nvPr>
        </p:nvSpPr>
        <p:spPr>
          <a:xfrm>
            <a:off x="1154083" y="714703"/>
            <a:ext cx="10058400" cy="4939863"/>
          </a:xfrm>
        </p:spPr>
        <p:txBody>
          <a:bodyPr>
            <a:normAutofit/>
          </a:bodyPr>
          <a:lstStyle/>
          <a:p>
            <a:r>
              <a:rPr lang="en-AU" b="1" dirty="0"/>
              <a:t>Application of AB 51</a:t>
            </a:r>
            <a:endParaRPr lang="en-US" dirty="0"/>
          </a:p>
          <a:p>
            <a:pPr lvl="0">
              <a:lnSpc>
                <a:spcPct val="100000"/>
              </a:lnSpc>
              <a:buFont typeface="Wingdings" panose="05000000000000000000" pitchFamily="2" charset="2"/>
              <a:buChar char="Ø"/>
            </a:pPr>
            <a:r>
              <a:rPr lang="en-AU" dirty="0"/>
              <a:t>Claims under FEHA [Section 12953 of the Government Code makes it “an unlawful employment practice for an employer to violate Section 432.6 of the </a:t>
            </a:r>
            <a:r>
              <a:rPr lang="en-AU" dirty="0" err="1"/>
              <a:t>Labor</a:t>
            </a:r>
            <a:r>
              <a:rPr lang="en-AU" dirty="0"/>
              <a:t> Code.”]</a:t>
            </a:r>
            <a:endParaRPr lang="en-US" dirty="0"/>
          </a:p>
          <a:p>
            <a:pPr lvl="0">
              <a:lnSpc>
                <a:spcPct val="100000"/>
              </a:lnSpc>
              <a:buFont typeface="Wingdings" panose="05000000000000000000" pitchFamily="2" charset="2"/>
              <a:buChar char="Ø"/>
            </a:pPr>
            <a:r>
              <a:rPr lang="en-AU" dirty="0"/>
              <a:t>Claims under the California </a:t>
            </a:r>
            <a:r>
              <a:rPr lang="en-AU" dirty="0" err="1"/>
              <a:t>Labor</a:t>
            </a:r>
            <a:r>
              <a:rPr lang="en-AU" dirty="0"/>
              <a:t> Code are codified in Section 432.6. [Section 432.6 will also make it unlawful for an employer to threaten, retaliate or discriminate against, or terminate any job applicant or employee because they refuse to consent to the waiver of any FEHA or </a:t>
            </a:r>
            <a:r>
              <a:rPr lang="en-AU" dirty="0" err="1"/>
              <a:t>Labor</a:t>
            </a:r>
            <a:r>
              <a:rPr lang="en-AU" dirty="0"/>
              <a:t> Code-based rights.]</a:t>
            </a:r>
            <a:endParaRPr lang="en-US" dirty="0"/>
          </a:p>
          <a:p>
            <a:pPr lvl="0">
              <a:lnSpc>
                <a:spcPct val="100000"/>
              </a:lnSpc>
              <a:buFont typeface="Wingdings" panose="05000000000000000000" pitchFamily="2" charset="2"/>
              <a:buChar char="Ø"/>
            </a:pPr>
            <a:r>
              <a:rPr lang="en-AU" dirty="0"/>
              <a:t>AB 51 applies to both applicants and employees</a:t>
            </a:r>
            <a:endParaRPr lang="en-US" dirty="0"/>
          </a:p>
          <a:p>
            <a:pPr lvl="0">
              <a:lnSpc>
                <a:spcPct val="100000"/>
              </a:lnSpc>
              <a:buFont typeface="Wingdings" panose="05000000000000000000" pitchFamily="2" charset="2"/>
              <a:buChar char="Ø"/>
            </a:pPr>
            <a:r>
              <a:rPr lang="en-AU" dirty="0"/>
              <a:t>AB 51 applies to employment agreements entered on or after January 1, 2020. In other words, the current agreements remain enforceable under existing law.</a:t>
            </a:r>
            <a:endParaRPr lang="en-US" dirty="0"/>
          </a:p>
        </p:txBody>
      </p:sp>
      <p:sp>
        <p:nvSpPr>
          <p:cNvPr id="4" name="Slide Number Placeholder 3">
            <a:extLst>
              <a:ext uri="{FF2B5EF4-FFF2-40B4-BE49-F238E27FC236}">
                <a16:creationId xmlns:a16="http://schemas.microsoft.com/office/drawing/2014/main" id="{5DF58035-C999-4330-887F-A954254148D5}"/>
              </a:ext>
            </a:extLst>
          </p:cNvPr>
          <p:cNvSpPr>
            <a:spLocks noGrp="1"/>
          </p:cNvSpPr>
          <p:nvPr>
            <p:ph type="sldNum" sz="quarter" idx="12"/>
          </p:nvPr>
        </p:nvSpPr>
        <p:spPr/>
        <p:txBody>
          <a:bodyPr/>
          <a:lstStyle/>
          <a:p>
            <a:fld id="{08E893CD-D6DD-4900-969E-EDDEE1C4A337}" type="slidenum">
              <a:rPr lang="en-US" smtClean="0"/>
              <a:t>48</a:t>
            </a:fld>
            <a:endParaRPr lang="en-US" dirty="0"/>
          </a:p>
        </p:txBody>
      </p:sp>
    </p:spTree>
    <p:extLst>
      <p:ext uri="{BB962C8B-B14F-4D97-AF65-F5344CB8AC3E}">
        <p14:creationId xmlns:p14="http://schemas.microsoft.com/office/powerpoint/2010/main" val="8320486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B0564-3D7C-4A8A-8F33-53FE5EC01CF4}"/>
              </a:ext>
            </a:extLst>
          </p:cNvPr>
          <p:cNvSpPr>
            <a:spLocks noGrp="1"/>
          </p:cNvSpPr>
          <p:nvPr>
            <p:ph type="title"/>
          </p:nvPr>
        </p:nvSpPr>
        <p:spPr>
          <a:xfrm>
            <a:off x="774942" y="2411409"/>
            <a:ext cx="10515600" cy="1325563"/>
          </a:xfrm>
          <a:solidFill>
            <a:schemeClr val="accent2">
              <a:lumMod val="20000"/>
              <a:lumOff val="80000"/>
            </a:schemeClr>
          </a:solidFill>
        </p:spPr>
        <p:txBody>
          <a:bodyPr>
            <a:noAutofit/>
          </a:bodyPr>
          <a:lstStyle/>
          <a:p>
            <a:pPr algn="ctr"/>
            <a:r>
              <a:rPr lang="en-US" sz="5400" dirty="0"/>
              <a:t>AB 51 IMACT AND EXCEPTIONS</a:t>
            </a:r>
          </a:p>
        </p:txBody>
      </p:sp>
      <p:sp>
        <p:nvSpPr>
          <p:cNvPr id="3" name="Slide Number Placeholder 2">
            <a:extLst>
              <a:ext uri="{FF2B5EF4-FFF2-40B4-BE49-F238E27FC236}">
                <a16:creationId xmlns:a16="http://schemas.microsoft.com/office/drawing/2014/main" id="{BC8CA3FE-A208-4C05-A8F1-460940623F8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E893CD-D6DD-4900-969E-EDDEE1C4A337}"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49</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562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716E-8476-4534-A133-81405563FD93}"/>
              </a:ext>
            </a:extLst>
          </p:cNvPr>
          <p:cNvSpPr>
            <a:spLocks noGrp="1"/>
          </p:cNvSpPr>
          <p:nvPr>
            <p:ph type="title"/>
          </p:nvPr>
        </p:nvSpPr>
        <p:spPr>
          <a:xfrm>
            <a:off x="1066800" y="2234051"/>
            <a:ext cx="10058400" cy="1450757"/>
          </a:xfrm>
          <a:solidFill>
            <a:schemeClr val="accent2">
              <a:lumMod val="20000"/>
              <a:lumOff val="80000"/>
            </a:schemeClr>
          </a:solidFill>
        </p:spPr>
        <p:txBody>
          <a:bodyPr>
            <a:noAutofit/>
          </a:bodyPr>
          <a:lstStyle/>
          <a:p>
            <a:pPr algn="ctr"/>
            <a:r>
              <a:rPr lang="en-US" sz="5400" u="sng" dirty="0"/>
              <a:t>California Assembly Bill 5</a:t>
            </a:r>
            <a:endParaRPr lang="en-US" sz="5400" u="sng" dirty="0">
              <a:latin typeface="Century Schoolbook" panose="02040604050505020304" pitchFamily="18" charset="0"/>
            </a:endParaRPr>
          </a:p>
        </p:txBody>
      </p:sp>
      <p:sp>
        <p:nvSpPr>
          <p:cNvPr id="4" name="Slide Number Placeholder 3">
            <a:extLst>
              <a:ext uri="{FF2B5EF4-FFF2-40B4-BE49-F238E27FC236}">
                <a16:creationId xmlns:a16="http://schemas.microsoft.com/office/drawing/2014/main" id="{319AF5F0-BAE8-4BFA-B5DE-8E406057458E}"/>
              </a:ext>
            </a:extLst>
          </p:cNvPr>
          <p:cNvSpPr>
            <a:spLocks noGrp="1"/>
          </p:cNvSpPr>
          <p:nvPr>
            <p:ph type="sldNum" sz="quarter" idx="12"/>
          </p:nvPr>
        </p:nvSpPr>
        <p:spPr/>
        <p:txBody>
          <a:bodyPr/>
          <a:lstStyle/>
          <a:p>
            <a:fld id="{08E893CD-D6DD-4900-969E-EDDEE1C4A337}" type="slidenum">
              <a:rPr lang="en-US" smtClean="0"/>
              <a:t>5</a:t>
            </a:fld>
            <a:endParaRPr lang="en-US" dirty="0"/>
          </a:p>
        </p:txBody>
      </p:sp>
    </p:spTree>
    <p:extLst>
      <p:ext uri="{BB962C8B-B14F-4D97-AF65-F5344CB8AC3E}">
        <p14:creationId xmlns:p14="http://schemas.microsoft.com/office/powerpoint/2010/main" val="27382956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4DBAE-28E4-4D52-BC99-7595DC91D04E}"/>
              </a:ext>
            </a:extLst>
          </p:cNvPr>
          <p:cNvSpPr>
            <a:spLocks noGrp="1"/>
          </p:cNvSpPr>
          <p:nvPr>
            <p:ph idx="1"/>
          </p:nvPr>
        </p:nvSpPr>
        <p:spPr>
          <a:xfrm>
            <a:off x="1097280" y="735724"/>
            <a:ext cx="10058400" cy="5133370"/>
          </a:xfrm>
        </p:spPr>
        <p:txBody>
          <a:bodyPr>
            <a:normAutofit/>
          </a:bodyPr>
          <a:lstStyle/>
          <a:p>
            <a:r>
              <a:rPr lang="en-AU" b="1" dirty="0"/>
              <a:t>Impact of AB 51</a:t>
            </a:r>
            <a:endParaRPr lang="en-US" dirty="0"/>
          </a:p>
          <a:p>
            <a:pPr lvl="0">
              <a:lnSpc>
                <a:spcPct val="100000"/>
              </a:lnSpc>
              <a:buFont typeface="Wingdings" panose="05000000000000000000" pitchFamily="2" charset="2"/>
              <a:buChar char="Ø"/>
            </a:pPr>
            <a:r>
              <a:rPr lang="en-AU" dirty="0"/>
              <a:t>Violation of Section 432.6 of the </a:t>
            </a:r>
            <a:r>
              <a:rPr lang="en-AU" dirty="0" err="1"/>
              <a:t>Labor</a:t>
            </a:r>
            <a:r>
              <a:rPr lang="en-AU" dirty="0"/>
              <a:t> Code by an employer is considered as an unlawful employment practice.</a:t>
            </a:r>
            <a:endParaRPr lang="en-US" dirty="0"/>
          </a:p>
          <a:p>
            <a:pPr lvl="0">
              <a:lnSpc>
                <a:spcPct val="100000"/>
              </a:lnSpc>
              <a:buFont typeface="Wingdings" panose="05000000000000000000" pitchFamily="2" charset="2"/>
              <a:buChar char="Ø"/>
            </a:pPr>
            <a:r>
              <a:rPr lang="en-AU" dirty="0"/>
              <a:t>Violation of the new sections under AB 51 may be punishable as a crime.</a:t>
            </a:r>
            <a:endParaRPr lang="en-US" dirty="0"/>
          </a:p>
          <a:p>
            <a:pPr lvl="0">
              <a:lnSpc>
                <a:spcPct val="100000"/>
              </a:lnSpc>
              <a:buFont typeface="Wingdings" panose="05000000000000000000" pitchFamily="2" charset="2"/>
              <a:buChar char="Ø"/>
            </a:pPr>
            <a:r>
              <a:rPr lang="en-AU" dirty="0"/>
              <a:t>This law will go into effect on January 1, 2020.</a:t>
            </a:r>
            <a:endParaRPr lang="en-US" dirty="0"/>
          </a:p>
        </p:txBody>
      </p:sp>
      <p:sp>
        <p:nvSpPr>
          <p:cNvPr id="4" name="Slide Number Placeholder 3">
            <a:extLst>
              <a:ext uri="{FF2B5EF4-FFF2-40B4-BE49-F238E27FC236}">
                <a16:creationId xmlns:a16="http://schemas.microsoft.com/office/drawing/2014/main" id="{C97398CC-4F05-4B54-9149-9E7CFF53FAF0}"/>
              </a:ext>
            </a:extLst>
          </p:cNvPr>
          <p:cNvSpPr>
            <a:spLocks noGrp="1"/>
          </p:cNvSpPr>
          <p:nvPr>
            <p:ph type="sldNum" sz="quarter" idx="12"/>
          </p:nvPr>
        </p:nvSpPr>
        <p:spPr/>
        <p:txBody>
          <a:bodyPr/>
          <a:lstStyle/>
          <a:p>
            <a:fld id="{08E893CD-D6DD-4900-969E-EDDEE1C4A337}" type="slidenum">
              <a:rPr lang="en-US" smtClean="0"/>
              <a:t>50</a:t>
            </a:fld>
            <a:endParaRPr lang="en-US" dirty="0"/>
          </a:p>
        </p:txBody>
      </p:sp>
    </p:spTree>
    <p:extLst>
      <p:ext uri="{BB962C8B-B14F-4D97-AF65-F5344CB8AC3E}">
        <p14:creationId xmlns:p14="http://schemas.microsoft.com/office/powerpoint/2010/main" val="218762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B72242-FACE-497E-A836-D95C5A7E5361}"/>
              </a:ext>
            </a:extLst>
          </p:cNvPr>
          <p:cNvSpPr>
            <a:spLocks noGrp="1"/>
          </p:cNvSpPr>
          <p:nvPr>
            <p:ph idx="1"/>
          </p:nvPr>
        </p:nvSpPr>
        <p:spPr>
          <a:xfrm>
            <a:off x="1088968" y="599090"/>
            <a:ext cx="10058400" cy="5658887"/>
          </a:xfrm>
        </p:spPr>
        <p:txBody>
          <a:bodyPr>
            <a:normAutofit/>
          </a:bodyPr>
          <a:lstStyle/>
          <a:p>
            <a:r>
              <a:rPr lang="en-US" dirty="0"/>
              <a:t> </a:t>
            </a:r>
            <a:r>
              <a:rPr lang="en-AU" b="1" dirty="0"/>
              <a:t>AB 51 exemptions</a:t>
            </a:r>
            <a:endParaRPr lang="en-US" dirty="0"/>
          </a:p>
          <a:p>
            <a:pPr lvl="0">
              <a:lnSpc>
                <a:spcPct val="100000"/>
              </a:lnSpc>
              <a:buFont typeface="Wingdings" panose="05000000000000000000" pitchFamily="2" charset="2"/>
              <a:buChar char="Ø"/>
            </a:pPr>
            <a:r>
              <a:rPr lang="en-AU" dirty="0"/>
              <a:t>Non-statutory employment claims</a:t>
            </a:r>
            <a:endParaRPr lang="en-US" dirty="0"/>
          </a:p>
          <a:p>
            <a:pPr lvl="0">
              <a:lnSpc>
                <a:spcPct val="100000"/>
              </a:lnSpc>
              <a:buFont typeface="Wingdings" panose="05000000000000000000" pitchFamily="2" charset="2"/>
              <a:buChar char="Ø"/>
            </a:pPr>
            <a:r>
              <a:rPr lang="en-AU" dirty="0"/>
              <a:t>Claims under other statutory provisions</a:t>
            </a:r>
            <a:endParaRPr lang="en-US" dirty="0"/>
          </a:p>
          <a:p>
            <a:pPr lvl="0">
              <a:lnSpc>
                <a:spcPct val="100000"/>
              </a:lnSpc>
              <a:buFont typeface="Wingdings" panose="05000000000000000000" pitchFamily="2" charset="2"/>
              <a:buChar char="Ø"/>
            </a:pPr>
            <a:r>
              <a:rPr lang="en-AU" dirty="0"/>
              <a:t>Financial Industry Regulatory </a:t>
            </a:r>
            <a:r>
              <a:rPr lang="en-US" dirty="0"/>
              <a:t>Authority arbitration agreements [The Act does not apply to arbitration involving “a person registered with a self-regulatory organization such as the Financial Industry Regulatory Authority] as defined by the Securities Exchange Act of 1934 (15 U.S.C. Sec. 78c).”</a:t>
            </a:r>
          </a:p>
          <a:p>
            <a:pPr>
              <a:lnSpc>
                <a:spcPct val="100000"/>
              </a:lnSpc>
              <a:buFont typeface="Wingdings" panose="05000000000000000000" pitchFamily="2" charset="2"/>
              <a:buChar char="Ø"/>
            </a:pPr>
            <a:r>
              <a:rPr lang="en-AU" dirty="0"/>
              <a:t>AB 51 is not intended to invalidate a written arbitration agreement that is otherwise enforceable under the Federal Arbitration Act (FAA). [The Act expressly states that it does not “invalidate a written arbitration agreement that is otherwise enforceable under the Federal Arbitration Act (9 U.S.C. Sec. 1 et seq.)”]</a:t>
            </a:r>
            <a:endParaRPr lang="en-US" dirty="0"/>
          </a:p>
          <a:p>
            <a:pPr marL="0" indent="0">
              <a:lnSpc>
                <a:spcPct val="100000"/>
              </a:lnSpc>
              <a:buNone/>
            </a:pPr>
            <a:r>
              <a:rPr lang="en-AU" dirty="0"/>
              <a:t>[Notes: The question whether AB 51 can survive attacks based on FAA pre-emption still remains. The FAA applies to any transaction where the parties are involved in interstate commerce and </a:t>
            </a:r>
            <a:r>
              <a:rPr lang="en-AU" dirty="0" err="1"/>
              <a:t>favors</a:t>
            </a:r>
            <a:r>
              <a:rPr lang="en-AU" dirty="0"/>
              <a:t> the enforcement of private arbitration agreements.]</a:t>
            </a:r>
            <a:endParaRPr lang="en-US" dirty="0"/>
          </a:p>
          <a:p>
            <a:pPr marL="0" lvl="0" indent="0">
              <a:lnSpc>
                <a:spcPct val="100000"/>
              </a:lnSpc>
              <a:buNone/>
            </a:pPr>
            <a:endParaRPr lang="en-US" dirty="0"/>
          </a:p>
        </p:txBody>
      </p:sp>
      <p:sp>
        <p:nvSpPr>
          <p:cNvPr id="4" name="Slide Number Placeholder 3">
            <a:extLst>
              <a:ext uri="{FF2B5EF4-FFF2-40B4-BE49-F238E27FC236}">
                <a16:creationId xmlns:a16="http://schemas.microsoft.com/office/drawing/2014/main" id="{FEFEBB3E-DEEA-43E6-AE28-E57611562034}"/>
              </a:ext>
            </a:extLst>
          </p:cNvPr>
          <p:cNvSpPr>
            <a:spLocks noGrp="1"/>
          </p:cNvSpPr>
          <p:nvPr>
            <p:ph type="sldNum" sz="quarter" idx="12"/>
          </p:nvPr>
        </p:nvSpPr>
        <p:spPr/>
        <p:txBody>
          <a:bodyPr/>
          <a:lstStyle/>
          <a:p>
            <a:fld id="{08E893CD-D6DD-4900-969E-EDDEE1C4A337}" type="slidenum">
              <a:rPr lang="en-US" smtClean="0"/>
              <a:t>51</a:t>
            </a:fld>
            <a:endParaRPr lang="en-US" dirty="0"/>
          </a:p>
        </p:txBody>
      </p:sp>
    </p:spTree>
    <p:extLst>
      <p:ext uri="{BB962C8B-B14F-4D97-AF65-F5344CB8AC3E}">
        <p14:creationId xmlns:p14="http://schemas.microsoft.com/office/powerpoint/2010/main" val="131540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6BED92-7B27-4832-BE20-495D21D366EB}"/>
              </a:ext>
            </a:extLst>
          </p:cNvPr>
          <p:cNvSpPr>
            <a:spLocks noGrp="1"/>
          </p:cNvSpPr>
          <p:nvPr>
            <p:ph idx="1"/>
          </p:nvPr>
        </p:nvSpPr>
        <p:spPr>
          <a:xfrm>
            <a:off x="1066800" y="662152"/>
            <a:ext cx="10058400" cy="5797633"/>
          </a:xfrm>
        </p:spPr>
        <p:txBody>
          <a:bodyPr/>
          <a:lstStyle/>
          <a:p>
            <a:r>
              <a:rPr lang="en-US" dirty="0"/>
              <a:t> </a:t>
            </a:r>
            <a:r>
              <a:rPr lang="en-AU" b="1" dirty="0"/>
              <a:t>Penalties for violation of AB 51</a:t>
            </a:r>
            <a:endParaRPr lang="en-US" dirty="0"/>
          </a:p>
          <a:p>
            <a:pPr lvl="0">
              <a:lnSpc>
                <a:spcPct val="100000"/>
              </a:lnSpc>
              <a:buFont typeface="Wingdings" panose="05000000000000000000" pitchFamily="2" charset="2"/>
              <a:buChar char="Ø"/>
            </a:pPr>
            <a:r>
              <a:rPr lang="en-AU" dirty="0"/>
              <a:t>An employer that violates this new law could be subject to criminal sanctions, including “imprisonment in a county jail, not exceeding six months, or . . . a fine not exceeding one thousand dollars ($1,000), or both” under Section 23 of the </a:t>
            </a:r>
            <a:r>
              <a:rPr lang="en-AU" dirty="0" err="1"/>
              <a:t>Labor</a:t>
            </a:r>
            <a:r>
              <a:rPr lang="en-AU" dirty="0"/>
              <a:t> Code.</a:t>
            </a:r>
            <a:endParaRPr lang="en-US" dirty="0"/>
          </a:p>
          <a:p>
            <a:pPr lvl="0">
              <a:lnSpc>
                <a:spcPct val="100000"/>
              </a:lnSpc>
              <a:buFont typeface="Wingdings" panose="05000000000000000000" pitchFamily="2" charset="2"/>
              <a:buChar char="Ø"/>
            </a:pPr>
            <a:r>
              <a:rPr lang="en-AU" dirty="0"/>
              <a:t>In addition to injunctive relief and any other available remedies, a court may also award a prevailing party enforcing their rights under 432.6 reasonable attorney’s fees.</a:t>
            </a:r>
            <a:endParaRPr lang="en-US" dirty="0"/>
          </a:p>
          <a:p>
            <a:r>
              <a:rPr lang="en-AU" dirty="0"/>
              <a:t> </a:t>
            </a:r>
            <a:endParaRPr lang="en-US" dirty="0"/>
          </a:p>
        </p:txBody>
      </p:sp>
      <p:sp>
        <p:nvSpPr>
          <p:cNvPr id="4" name="Slide Number Placeholder 3">
            <a:extLst>
              <a:ext uri="{FF2B5EF4-FFF2-40B4-BE49-F238E27FC236}">
                <a16:creationId xmlns:a16="http://schemas.microsoft.com/office/drawing/2014/main" id="{98998ACF-FA22-4CA4-8267-1072DBB9EB1C}"/>
              </a:ext>
            </a:extLst>
          </p:cNvPr>
          <p:cNvSpPr>
            <a:spLocks noGrp="1"/>
          </p:cNvSpPr>
          <p:nvPr>
            <p:ph type="sldNum" sz="quarter" idx="12"/>
          </p:nvPr>
        </p:nvSpPr>
        <p:spPr/>
        <p:txBody>
          <a:bodyPr/>
          <a:lstStyle/>
          <a:p>
            <a:fld id="{08E893CD-D6DD-4900-969E-EDDEE1C4A337}" type="slidenum">
              <a:rPr lang="en-US" smtClean="0"/>
              <a:t>52</a:t>
            </a:fld>
            <a:endParaRPr lang="en-US" dirty="0"/>
          </a:p>
        </p:txBody>
      </p:sp>
    </p:spTree>
    <p:extLst>
      <p:ext uri="{BB962C8B-B14F-4D97-AF65-F5344CB8AC3E}">
        <p14:creationId xmlns:p14="http://schemas.microsoft.com/office/powerpoint/2010/main" val="44207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B0564-3D7C-4A8A-8F33-53FE5EC01CF4}"/>
              </a:ext>
            </a:extLst>
          </p:cNvPr>
          <p:cNvSpPr>
            <a:spLocks noGrp="1"/>
          </p:cNvSpPr>
          <p:nvPr>
            <p:ph type="title"/>
          </p:nvPr>
        </p:nvSpPr>
        <p:spPr>
          <a:xfrm>
            <a:off x="774942" y="2411409"/>
            <a:ext cx="10515600" cy="1325563"/>
          </a:xfrm>
          <a:solidFill>
            <a:schemeClr val="accent2">
              <a:lumMod val="20000"/>
              <a:lumOff val="80000"/>
            </a:schemeClr>
          </a:solidFill>
        </p:spPr>
        <p:txBody>
          <a:bodyPr>
            <a:noAutofit/>
          </a:bodyPr>
          <a:lstStyle/>
          <a:p>
            <a:pPr algn="ctr"/>
            <a:r>
              <a:rPr lang="en-US" sz="5400" dirty="0"/>
              <a:t>ENFORCEMENT OF AB 5 AND AB 51 ARE TEMPORARILY RESTRAINED</a:t>
            </a:r>
          </a:p>
        </p:txBody>
      </p:sp>
      <p:sp>
        <p:nvSpPr>
          <p:cNvPr id="3" name="Slide Number Placeholder 2">
            <a:extLst>
              <a:ext uri="{FF2B5EF4-FFF2-40B4-BE49-F238E27FC236}">
                <a16:creationId xmlns:a16="http://schemas.microsoft.com/office/drawing/2014/main" id="{BC8CA3FE-A208-4C05-A8F1-460940623F8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E893CD-D6DD-4900-969E-EDDEE1C4A337}"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53</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47823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2044A-435C-4D4D-9BEF-ED3EFA9E0CF7}"/>
              </a:ext>
            </a:extLst>
          </p:cNvPr>
          <p:cNvSpPr>
            <a:spLocks noGrp="1"/>
          </p:cNvSpPr>
          <p:nvPr>
            <p:ph idx="1"/>
          </p:nvPr>
        </p:nvSpPr>
        <p:spPr>
          <a:xfrm>
            <a:off x="1097280" y="756745"/>
            <a:ext cx="10058400" cy="5236890"/>
          </a:xfrm>
        </p:spPr>
        <p:txBody>
          <a:bodyPr>
            <a:normAutofit/>
          </a:bodyPr>
          <a:lstStyle/>
          <a:p>
            <a:r>
              <a:rPr lang="en-AU" b="1" dirty="0"/>
              <a:t>Enforcement of AB 51 Temporarily Restrained</a:t>
            </a:r>
            <a:endParaRPr lang="en-US" dirty="0"/>
          </a:p>
          <a:p>
            <a:pPr lvl="0">
              <a:lnSpc>
                <a:spcPct val="100000"/>
              </a:lnSpc>
              <a:buFont typeface="Wingdings" panose="05000000000000000000" pitchFamily="2" charset="2"/>
              <a:buChar char="Ø"/>
            </a:pPr>
            <a:r>
              <a:rPr lang="en-AU" dirty="0"/>
              <a:t>The Eastern District of California temporarily restrained California authorities from enforcing Assembly Bill (AB) 51.</a:t>
            </a:r>
            <a:endParaRPr lang="en-US" dirty="0"/>
          </a:p>
          <a:p>
            <a:pPr lvl="0">
              <a:lnSpc>
                <a:spcPct val="100000"/>
              </a:lnSpc>
              <a:buFont typeface="Wingdings" panose="05000000000000000000" pitchFamily="2" charset="2"/>
              <a:buChar char="Ø"/>
            </a:pPr>
            <a:r>
              <a:rPr lang="en-AU" dirty="0"/>
              <a:t>The U.S. and California Chambers of Commerce and other pro-commerce and trade organizations filed suit to enjoin enforcement of AB 51 on December 9, 2019.</a:t>
            </a:r>
            <a:endParaRPr lang="en-US" dirty="0"/>
          </a:p>
          <a:p>
            <a:pPr lvl="0">
              <a:lnSpc>
                <a:spcPct val="100000"/>
              </a:lnSpc>
              <a:buFont typeface="Wingdings" panose="05000000000000000000" pitchFamily="2" charset="2"/>
              <a:buChar char="Ø"/>
            </a:pPr>
            <a:r>
              <a:rPr lang="en-AU" dirty="0"/>
              <a:t>In </a:t>
            </a:r>
            <a:r>
              <a:rPr lang="en-AU" i="1" dirty="0"/>
              <a:t>Chamber of Commerce of U.S. v. Xavier Becerra</a:t>
            </a:r>
            <a:r>
              <a:rPr lang="en-AU" dirty="0"/>
              <a:t>, et al., Case No. 19-cv-02456-KJM-DB, Docket No. 24, E.D. Cal., Dec. 30, 2019, the court found that serious questions exist regarding whether AB 51 is </a:t>
            </a:r>
            <a:r>
              <a:rPr lang="en-AU" dirty="0" err="1"/>
              <a:t>preempted</a:t>
            </a:r>
            <a:r>
              <a:rPr lang="en-AU" dirty="0"/>
              <a:t> by the FAA and that plaintiffs’ have no other adequate legal remedy.</a:t>
            </a:r>
            <a:endParaRPr lang="en-US" dirty="0"/>
          </a:p>
          <a:p>
            <a:pPr lvl="0">
              <a:lnSpc>
                <a:spcPct val="100000"/>
              </a:lnSpc>
              <a:buFont typeface="Wingdings" panose="05000000000000000000" pitchFamily="2" charset="2"/>
              <a:buChar char="Ø"/>
            </a:pPr>
            <a:r>
              <a:rPr lang="en-AU" dirty="0"/>
              <a:t>The hearing date is set on January 10, 2020. If the court grants preliminary injunction, the enforcement of AB 51 would be put on hold pending the litigation.</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0B536F49-5BF9-4BEE-884F-6EC2F8F6BE56}"/>
              </a:ext>
            </a:extLst>
          </p:cNvPr>
          <p:cNvSpPr>
            <a:spLocks noGrp="1"/>
          </p:cNvSpPr>
          <p:nvPr>
            <p:ph type="sldNum" sz="quarter" idx="12"/>
          </p:nvPr>
        </p:nvSpPr>
        <p:spPr/>
        <p:txBody>
          <a:bodyPr/>
          <a:lstStyle/>
          <a:p>
            <a:fld id="{08E893CD-D6DD-4900-969E-EDDEE1C4A337}" type="slidenum">
              <a:rPr lang="en-US" smtClean="0"/>
              <a:t>54</a:t>
            </a:fld>
            <a:endParaRPr lang="en-US" dirty="0"/>
          </a:p>
        </p:txBody>
      </p:sp>
    </p:spTree>
    <p:extLst>
      <p:ext uri="{BB962C8B-B14F-4D97-AF65-F5344CB8AC3E}">
        <p14:creationId xmlns:p14="http://schemas.microsoft.com/office/powerpoint/2010/main" val="6279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2044A-435C-4D4D-9BEF-ED3EFA9E0CF7}"/>
              </a:ext>
            </a:extLst>
          </p:cNvPr>
          <p:cNvSpPr>
            <a:spLocks noGrp="1"/>
          </p:cNvSpPr>
          <p:nvPr>
            <p:ph idx="1"/>
          </p:nvPr>
        </p:nvSpPr>
        <p:spPr>
          <a:xfrm>
            <a:off x="1097280" y="756745"/>
            <a:ext cx="10058400" cy="5236890"/>
          </a:xfrm>
        </p:spPr>
        <p:txBody>
          <a:bodyPr>
            <a:normAutofit/>
          </a:bodyPr>
          <a:lstStyle/>
          <a:p>
            <a:r>
              <a:rPr lang="en-AU" b="1" dirty="0"/>
              <a:t>Enforcement of AB 5 Against Motor Carriers Temporarily Restrained</a:t>
            </a:r>
            <a:endParaRPr lang="en-US" dirty="0"/>
          </a:p>
          <a:p>
            <a:pPr lvl="0">
              <a:lnSpc>
                <a:spcPct val="100000"/>
              </a:lnSpc>
              <a:buFont typeface="Wingdings" panose="05000000000000000000" pitchFamily="2" charset="2"/>
              <a:buChar char="Ø"/>
            </a:pPr>
            <a:r>
              <a:rPr lang="en-AU" dirty="0"/>
              <a:t>The Southern District of California temporarily restrained California from enforcing AB 5 against any motor carrier operating in California.</a:t>
            </a:r>
            <a:endParaRPr lang="en-US" dirty="0"/>
          </a:p>
          <a:p>
            <a:pPr lvl="0">
              <a:lnSpc>
                <a:spcPct val="100000"/>
              </a:lnSpc>
              <a:buFont typeface="Wingdings" panose="05000000000000000000" pitchFamily="2" charset="2"/>
              <a:buChar char="Ø"/>
            </a:pPr>
            <a:r>
              <a:rPr lang="en-AU" dirty="0"/>
              <a:t>The California Trucking Association (CTA) filed suit to stop enforcement of AB 5, alleging it was </a:t>
            </a:r>
            <a:r>
              <a:rPr lang="en-AU" dirty="0" err="1"/>
              <a:t>preempted</a:t>
            </a:r>
            <a:r>
              <a:rPr lang="en-AU" dirty="0"/>
              <a:t> by the Federal Aviation and Administration Authorization Act of 1994 (FAAAA), in November.</a:t>
            </a:r>
            <a:endParaRPr lang="en-US" dirty="0"/>
          </a:p>
          <a:p>
            <a:pPr lvl="0">
              <a:lnSpc>
                <a:spcPct val="100000"/>
              </a:lnSpc>
              <a:buFont typeface="Wingdings" panose="05000000000000000000" pitchFamily="2" charset="2"/>
              <a:buChar char="Ø"/>
            </a:pPr>
            <a:r>
              <a:rPr lang="en-AU" dirty="0"/>
              <a:t>In </a:t>
            </a:r>
            <a:r>
              <a:rPr lang="en-AU" i="1" dirty="0"/>
              <a:t>California Trucking Association v. Xavier Becerra, et al.</a:t>
            </a:r>
            <a:r>
              <a:rPr lang="en-AU" dirty="0"/>
              <a:t>, Case No. 18-cv-02458-BEN-BLM, Docket No. 77, S.D. Cal., Dec. 31, 2019, the court found that the plaintiffs met their burden for purposes of emergency relief.</a:t>
            </a:r>
            <a:endParaRPr lang="en-US" dirty="0"/>
          </a:p>
          <a:p>
            <a:pPr lvl="0">
              <a:lnSpc>
                <a:spcPct val="100000"/>
              </a:lnSpc>
              <a:buFont typeface="Wingdings" panose="05000000000000000000" pitchFamily="2" charset="2"/>
              <a:buChar char="Ø"/>
            </a:pPr>
            <a:r>
              <a:rPr lang="en-AU" dirty="0"/>
              <a:t>If the court grant preliminary injunction the enforcement of AB 5 would-be put-on hold as to carriers subject to the FAA pending the litigation.</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0B536F49-5BF9-4BEE-884F-6EC2F8F6BE56}"/>
              </a:ext>
            </a:extLst>
          </p:cNvPr>
          <p:cNvSpPr>
            <a:spLocks noGrp="1"/>
          </p:cNvSpPr>
          <p:nvPr>
            <p:ph type="sldNum" sz="quarter" idx="12"/>
          </p:nvPr>
        </p:nvSpPr>
        <p:spPr/>
        <p:txBody>
          <a:bodyPr/>
          <a:lstStyle/>
          <a:p>
            <a:fld id="{08E893CD-D6DD-4900-969E-EDDEE1C4A337}" type="slidenum">
              <a:rPr lang="en-US" smtClean="0"/>
              <a:t>55</a:t>
            </a:fld>
            <a:endParaRPr lang="en-US" dirty="0"/>
          </a:p>
        </p:txBody>
      </p:sp>
    </p:spTree>
    <p:extLst>
      <p:ext uri="{BB962C8B-B14F-4D97-AF65-F5344CB8AC3E}">
        <p14:creationId xmlns:p14="http://schemas.microsoft.com/office/powerpoint/2010/main" val="292719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4EF78E3-9D27-4EB2-9661-235780CA7435}"/>
              </a:ext>
            </a:extLst>
          </p:cNvPr>
          <p:cNvSpPr>
            <a:spLocks noGrp="1"/>
          </p:cNvSpPr>
          <p:nvPr>
            <p:ph type="title"/>
          </p:nvPr>
        </p:nvSpPr>
        <p:spPr>
          <a:xfrm>
            <a:off x="3856412" y="896395"/>
            <a:ext cx="4479176" cy="1216572"/>
          </a:xfrm>
        </p:spPr>
        <p:txBody>
          <a:bodyPr vert="horz" lIns="91440" tIns="45720" rIns="91440" bIns="45720" rtlCol="0" anchor="t">
            <a:normAutofit/>
          </a:bodyPr>
          <a:lstStyle/>
          <a:p>
            <a:r>
              <a:rPr lang="en-US" dirty="0"/>
              <a:t>Questions ?</a:t>
            </a:r>
          </a:p>
        </p:txBody>
      </p:sp>
      <p:sp>
        <p:nvSpPr>
          <p:cNvPr id="2" name="Slide Number Placeholder 1">
            <a:extLst>
              <a:ext uri="{FF2B5EF4-FFF2-40B4-BE49-F238E27FC236}">
                <a16:creationId xmlns:a16="http://schemas.microsoft.com/office/drawing/2014/main" id="{F54CEB2A-A418-4F17-879B-2D325CD5D0F6}"/>
              </a:ext>
            </a:extLst>
          </p:cNvPr>
          <p:cNvSpPr>
            <a:spLocks noGrp="1"/>
          </p:cNvSpPr>
          <p:nvPr>
            <p:ph type="sldNum" sz="quarter" idx="12"/>
          </p:nvPr>
        </p:nvSpPr>
        <p:spPr>
          <a:xfrm>
            <a:off x="11292840" y="6172200"/>
            <a:ext cx="914400" cy="593725"/>
          </a:xfrm>
        </p:spPr>
        <p:txBody>
          <a:bodyPr vert="horz" lIns="45720" tIns="45720" rIns="45720" bIns="45720" rtlCol="0" anchor="ctr">
            <a:normAutofit/>
          </a:bodyPr>
          <a:lstStyle/>
          <a:p>
            <a:pPr defTabSz="914400">
              <a:lnSpc>
                <a:spcPct val="90000"/>
              </a:lnSpc>
              <a:spcAft>
                <a:spcPts val="600"/>
              </a:spcAft>
            </a:pPr>
            <a:fld id="{D57F1E4F-1CFF-5643-939E-217C01CDF565}" type="slidenum">
              <a:rPr lang="en-US" smtClean="0"/>
              <a:pPr defTabSz="914400">
                <a:lnSpc>
                  <a:spcPct val="90000"/>
                </a:lnSpc>
                <a:spcAft>
                  <a:spcPts val="600"/>
                </a:spcAft>
              </a:pPr>
              <a:t>56</a:t>
            </a:fld>
            <a:endParaRPr lang="en-US" dirty="0"/>
          </a:p>
        </p:txBody>
      </p:sp>
      <p:sp>
        <p:nvSpPr>
          <p:cNvPr id="4" name="TextBox 3">
            <a:extLst>
              <a:ext uri="{FF2B5EF4-FFF2-40B4-BE49-F238E27FC236}">
                <a16:creationId xmlns:a16="http://schemas.microsoft.com/office/drawing/2014/main" id="{C4B5002A-6BFA-40C5-A69C-F07CAD15AFAD}"/>
              </a:ext>
            </a:extLst>
          </p:cNvPr>
          <p:cNvSpPr txBox="1"/>
          <p:nvPr/>
        </p:nvSpPr>
        <p:spPr>
          <a:xfrm>
            <a:off x="5215220" y="1878826"/>
            <a:ext cx="6534820" cy="2575035"/>
          </a:xfrm>
          <a:prstGeom prst="rect">
            <a:avLst/>
          </a:prstGeom>
        </p:spPr>
        <p:txBody>
          <a:bodyPr vert="horz" lIns="91440" tIns="45720" rIns="91440" bIns="45720" rtlCol="0">
            <a:normAutofit/>
          </a:bodyPr>
          <a:lstStyle/>
          <a:p>
            <a:pPr marL="342900" indent="-182880" defTabSz="914400">
              <a:spcAft>
                <a:spcPts val="600"/>
              </a:spcAft>
              <a:buClr>
                <a:schemeClr val="accent1"/>
              </a:buClr>
              <a:buFont typeface="Arial" panose="020B0604020202020204" pitchFamily="34" charset="0"/>
              <a:buChar char="•"/>
            </a:pPr>
            <a:endParaRPr lang="en-US" dirty="0"/>
          </a:p>
          <a:p>
            <a:pPr marL="160020" defTabSz="914400">
              <a:spcAft>
                <a:spcPts val="600"/>
              </a:spcAft>
              <a:buClr>
                <a:schemeClr val="accent1"/>
              </a:buClr>
            </a:pPr>
            <a:endParaRPr lang="en-US" dirty="0"/>
          </a:p>
          <a:p>
            <a:pPr lvl="5" indent="-182880" defTabSz="914400">
              <a:spcAft>
                <a:spcPts val="600"/>
              </a:spcAft>
              <a:buClr>
                <a:schemeClr val="accent1"/>
              </a:buClr>
            </a:pPr>
            <a:r>
              <a:rPr lang="en-US" dirty="0"/>
              <a:t>Primary Contacts: </a:t>
            </a:r>
          </a:p>
          <a:p>
            <a:pPr lvl="5" indent="-182880" defTabSz="914400">
              <a:spcAft>
                <a:spcPts val="600"/>
              </a:spcAft>
              <a:buClr>
                <a:schemeClr val="accent1"/>
              </a:buClr>
            </a:pPr>
            <a:r>
              <a:rPr lang="en-US" dirty="0"/>
              <a:t>Paul Marron,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pmarron@marronlawyers.com</a:t>
            </a:r>
            <a:endParaRPr lang="en-US" b="1" dirty="0">
              <a:solidFill>
                <a:schemeClr val="accent2">
                  <a:lumMod val="75000"/>
                </a:schemeClr>
              </a:solidFill>
            </a:endParaRPr>
          </a:p>
          <a:p>
            <a:pPr lvl="5" indent="-182880" defTabSz="914400">
              <a:spcAft>
                <a:spcPts val="600"/>
              </a:spcAft>
              <a:buClr>
                <a:schemeClr val="accent1"/>
              </a:buClr>
            </a:pPr>
            <a:r>
              <a:rPr lang="en-US" dirty="0"/>
              <a:t>Paul Arenas</a:t>
            </a:r>
            <a:r>
              <a:rPr lang="en-US" b="1" dirty="0">
                <a:solidFill>
                  <a:schemeClr val="accent2">
                    <a:lumMod val="50000"/>
                  </a:schemeClr>
                </a:solidFill>
              </a:rPr>
              <a:t>, </a:t>
            </a:r>
            <a:r>
              <a:rPr lang="en-US" b="1" dirty="0">
                <a:solidFill>
                  <a:schemeClr val="accent2">
                    <a:lumMod val="75000"/>
                  </a:schemeClr>
                </a:solidFill>
                <a:hlinkClick r:id="rId4">
                  <a:extLst>
                    <a:ext uri="{A12FA001-AC4F-418D-AE19-62706E023703}">
                      <ahyp:hlinkClr xmlns:ahyp="http://schemas.microsoft.com/office/drawing/2018/hyperlinkcolor" val="tx"/>
                    </a:ext>
                  </a:extLst>
                </a:hlinkClick>
              </a:rPr>
              <a:t>parenas@marronlaw.com</a:t>
            </a:r>
            <a:endParaRPr lang="en-US" b="1" dirty="0">
              <a:solidFill>
                <a:schemeClr val="accent2">
                  <a:lumMod val="75000"/>
                </a:schemeClr>
              </a:solidFill>
            </a:endParaRPr>
          </a:p>
          <a:p>
            <a:pPr lvl="5" indent="-182880" defTabSz="914400">
              <a:spcAft>
                <a:spcPts val="600"/>
              </a:spcAft>
              <a:buClr>
                <a:schemeClr val="accent1"/>
              </a:buClr>
            </a:pPr>
            <a:r>
              <a:rPr lang="en-US" dirty="0"/>
              <a:t>Steve Rice, </a:t>
            </a:r>
            <a:r>
              <a:rPr lang="en-US" b="1" dirty="0">
                <a:solidFill>
                  <a:schemeClr val="accent2">
                    <a:lumMod val="75000"/>
                  </a:schemeClr>
                </a:solidFill>
                <a:hlinkClick r:id="rId5">
                  <a:extLst>
                    <a:ext uri="{A12FA001-AC4F-418D-AE19-62706E023703}">
                      <ahyp:hlinkClr xmlns:ahyp="http://schemas.microsoft.com/office/drawing/2018/hyperlinkcolor" val="tx"/>
                    </a:ext>
                  </a:extLst>
                </a:hlinkClick>
              </a:rPr>
              <a:t>srice@marronlaw.com</a:t>
            </a:r>
            <a:endParaRPr lang="en-US" b="1" dirty="0">
              <a:solidFill>
                <a:schemeClr val="accent2">
                  <a:lumMod val="75000"/>
                </a:schemeClr>
              </a:solidFill>
            </a:endParaRPr>
          </a:p>
          <a:p>
            <a:pPr lvl="5" indent="-182880" defTabSz="914400">
              <a:spcAft>
                <a:spcPts val="600"/>
              </a:spcAft>
              <a:buClr>
                <a:schemeClr val="accent1"/>
              </a:buClr>
            </a:pPr>
            <a:r>
              <a:rPr lang="en-US" b="1" dirty="0"/>
              <a:t>(562) 432-7422</a:t>
            </a:r>
          </a:p>
          <a:p>
            <a:pPr indent="-182880" defTabSz="914400">
              <a:spcAft>
                <a:spcPts val="600"/>
              </a:spcAft>
              <a:buClr>
                <a:schemeClr val="accent1"/>
              </a:buClr>
            </a:pPr>
            <a:endParaRPr lang="en-US" dirty="0"/>
          </a:p>
        </p:txBody>
      </p:sp>
      <p:sp>
        <p:nvSpPr>
          <p:cNvPr id="3" name="Rectangle 2">
            <a:extLst>
              <a:ext uri="{FF2B5EF4-FFF2-40B4-BE49-F238E27FC236}">
                <a16:creationId xmlns:a16="http://schemas.microsoft.com/office/drawing/2014/main" id="{242D9B15-8B4B-453B-AA2B-4459A79251B1}"/>
              </a:ext>
            </a:extLst>
          </p:cNvPr>
          <p:cNvSpPr/>
          <p:nvPr/>
        </p:nvSpPr>
        <p:spPr>
          <a:xfrm>
            <a:off x="719486" y="2544750"/>
            <a:ext cx="6096000" cy="1477328"/>
          </a:xfrm>
          <a:prstGeom prst="rect">
            <a:avLst/>
          </a:prstGeom>
        </p:spPr>
        <p:txBody>
          <a:bodyPr>
            <a:spAutoFit/>
          </a:bodyPr>
          <a:lstStyle/>
          <a:p>
            <a:r>
              <a:rPr lang="en-US" dirty="0"/>
              <a:t>www.marronlawyers.com</a:t>
            </a:r>
          </a:p>
          <a:p>
            <a:r>
              <a:rPr lang="en-US" dirty="0"/>
              <a:t>8 Attorney Misclassification Team. </a:t>
            </a:r>
          </a:p>
          <a:p>
            <a:r>
              <a:rPr lang="en-US" dirty="0"/>
              <a:t>Nationwide experience and wins on misclassification </a:t>
            </a:r>
          </a:p>
          <a:p>
            <a:r>
              <a:rPr lang="en-US" dirty="0"/>
              <a:t>Cases handled in CA, AZ, CO, TX, OR, MO, MI, FL, AL, TN, MN, NY, and HI</a:t>
            </a:r>
          </a:p>
        </p:txBody>
      </p:sp>
    </p:spTree>
    <p:extLst>
      <p:ext uri="{BB962C8B-B14F-4D97-AF65-F5344CB8AC3E}">
        <p14:creationId xmlns:p14="http://schemas.microsoft.com/office/powerpoint/2010/main" val="4202058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86FB-3D0D-4303-826E-44A8BF024C94}"/>
              </a:ext>
            </a:extLst>
          </p:cNvPr>
          <p:cNvSpPr>
            <a:spLocks noGrp="1"/>
          </p:cNvSpPr>
          <p:nvPr>
            <p:ph type="title"/>
          </p:nvPr>
        </p:nvSpPr>
        <p:spPr/>
        <p:txBody>
          <a:bodyPr/>
          <a:lstStyle/>
          <a:p>
            <a:r>
              <a:rPr lang="en-US" dirty="0"/>
              <a:t>California Assembly Bill 5 (AB-5)</a:t>
            </a:r>
          </a:p>
        </p:txBody>
      </p:sp>
      <p:sp>
        <p:nvSpPr>
          <p:cNvPr id="4" name="Slide Number Placeholder 3">
            <a:extLst>
              <a:ext uri="{FF2B5EF4-FFF2-40B4-BE49-F238E27FC236}">
                <a16:creationId xmlns:a16="http://schemas.microsoft.com/office/drawing/2014/main" id="{6D730C13-368C-4492-9799-DB9061E8DCEB}"/>
              </a:ext>
            </a:extLst>
          </p:cNvPr>
          <p:cNvSpPr>
            <a:spLocks noGrp="1"/>
          </p:cNvSpPr>
          <p:nvPr>
            <p:ph type="sldNum" sz="quarter" idx="12"/>
          </p:nvPr>
        </p:nvSpPr>
        <p:spPr/>
        <p:txBody>
          <a:bodyPr/>
          <a:lstStyle/>
          <a:p>
            <a:fld id="{08E893CD-D6DD-4900-969E-EDDEE1C4A337}" type="slidenum">
              <a:rPr lang="en-US" smtClean="0"/>
              <a:t>6</a:t>
            </a:fld>
            <a:endParaRPr lang="en-US" dirty="0"/>
          </a:p>
        </p:txBody>
      </p:sp>
      <p:sp>
        <p:nvSpPr>
          <p:cNvPr id="5" name="Content Placeholder 2">
            <a:extLst>
              <a:ext uri="{FF2B5EF4-FFF2-40B4-BE49-F238E27FC236}">
                <a16:creationId xmlns:a16="http://schemas.microsoft.com/office/drawing/2014/main" id="{A5518123-4539-4BB0-8D7F-2CEA2F1C5EE3}"/>
              </a:ext>
            </a:extLst>
          </p:cNvPr>
          <p:cNvSpPr>
            <a:spLocks noGrp="1"/>
          </p:cNvSpPr>
          <p:nvPr>
            <p:ph idx="1"/>
          </p:nvPr>
        </p:nvSpPr>
        <p:spPr>
          <a:xfrm>
            <a:off x="1096963" y="1846263"/>
            <a:ext cx="10058400" cy="4022725"/>
          </a:xfrm>
        </p:spPr>
        <p:txBody>
          <a:bodyPr>
            <a:normAutofit/>
          </a:bodyPr>
          <a:lstStyle/>
          <a:p>
            <a:pPr>
              <a:buFont typeface="Arial" panose="020B0604020202020204" pitchFamily="34" charset="0"/>
              <a:buChar char="•"/>
            </a:pPr>
            <a:endParaRPr lang="en-US" dirty="0"/>
          </a:p>
          <a:p>
            <a:pPr lvl="0"/>
            <a:r>
              <a:rPr lang="en-AU" b="1" dirty="0"/>
              <a:t>Worker status: employees or independent contractors?</a:t>
            </a:r>
            <a:endParaRPr lang="en-US" dirty="0"/>
          </a:p>
          <a:p>
            <a:pPr lvl="0">
              <a:lnSpc>
                <a:spcPct val="100000"/>
              </a:lnSpc>
            </a:pPr>
            <a:r>
              <a:rPr lang="en-AU" dirty="0"/>
              <a:t>The current Governor of California, Gavin Newsom, signed into law Assembly Bill 5, effective January 1, 2020—sweeping legislation that requires most “gig economy” workers to be treated as “employees.” </a:t>
            </a:r>
            <a:endParaRPr lang="en-US" dirty="0"/>
          </a:p>
          <a:p>
            <a:pPr lvl="0">
              <a:lnSpc>
                <a:spcPct val="100000"/>
              </a:lnSpc>
            </a:pPr>
            <a:r>
              <a:rPr lang="en-AU" dirty="0"/>
              <a:t>AB 5 codifies the California Supreme Court’s 2018 ruling in </a:t>
            </a:r>
            <a:r>
              <a:rPr lang="en-AU" i="1" dirty="0"/>
              <a:t>Dynamex Operations W. v. Superior Court </a:t>
            </a:r>
            <a:r>
              <a:rPr lang="en-AU" dirty="0"/>
              <a:t>(2018) 4 Cal.5th 903 (Dynamex). Dynamex creates a presumption that a worker who performs services for a “hiring entity” is an employee for purposes of claims for wages and benefits arising under wage orders issued by the Industrial Welfare Commission.</a:t>
            </a:r>
            <a:r>
              <a:rPr lang="en-AU" i="1" dirty="0"/>
              <a:t> </a:t>
            </a:r>
            <a:r>
              <a:rPr lang="en-AU" dirty="0"/>
              <a:t>The law requires a three-factor “ABC test” to decide a worker’s status as an independent contractor.</a:t>
            </a:r>
            <a:endParaRPr lang="en-US" dirty="0"/>
          </a:p>
          <a:p>
            <a:pPr marL="201168" lvl="1" indent="0">
              <a:buNone/>
            </a:pPr>
            <a:endParaRPr lang="en-US" dirty="0"/>
          </a:p>
        </p:txBody>
      </p:sp>
    </p:spTree>
    <p:extLst>
      <p:ext uri="{BB962C8B-B14F-4D97-AF65-F5344CB8AC3E}">
        <p14:creationId xmlns:p14="http://schemas.microsoft.com/office/powerpoint/2010/main" val="1937926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04913B-1E89-4FB6-9568-FB5A51BD1BA9}"/>
              </a:ext>
            </a:extLst>
          </p:cNvPr>
          <p:cNvSpPr>
            <a:spLocks noGrp="1"/>
          </p:cNvSpPr>
          <p:nvPr>
            <p:ph idx="1"/>
          </p:nvPr>
        </p:nvSpPr>
        <p:spPr>
          <a:xfrm>
            <a:off x="984504" y="627529"/>
            <a:ext cx="10058400" cy="4769224"/>
          </a:xfrm>
        </p:spPr>
        <p:txBody>
          <a:bodyPr>
            <a:noAutofit/>
          </a:bodyPr>
          <a:lstStyle/>
          <a:p>
            <a:pPr lvl="0">
              <a:lnSpc>
                <a:spcPct val="100000"/>
              </a:lnSpc>
            </a:pPr>
            <a:r>
              <a:rPr lang="en-AU" sz="4000" b="1" u="sng" dirty="0"/>
              <a:t>ABC Test</a:t>
            </a:r>
          </a:p>
          <a:p>
            <a:pPr lvl="0">
              <a:lnSpc>
                <a:spcPct val="100000"/>
              </a:lnSpc>
            </a:pPr>
            <a:r>
              <a:rPr lang="en-AU" sz="2400" dirty="0"/>
              <a:t>Under the ABC test, the hiring entity has the burden to prove that a worker is an independent contractor by establishing that (A) the worker is free from the control of the employer; (B) performs work that is not central to the employer; and (C) has an independent business of the same nature.</a:t>
            </a:r>
            <a:endParaRPr lang="en-US" sz="2400" dirty="0"/>
          </a:p>
          <a:p>
            <a:pPr>
              <a:lnSpc>
                <a:spcPct val="100000"/>
              </a:lnSpc>
            </a:pPr>
            <a:r>
              <a:rPr lang="en-AU" sz="2400" dirty="0"/>
              <a:t>Under AB 5, an entity must classify workers as employees if it exerts control over how the workers perform their duties, or if their work is part of a company’s regular business. In addition, under AB 5, such workers classified as employees must also be afforded workers’ compensation in the event of an industrial injury, unemployment and disability insurance, paid sick days and family leave.</a:t>
            </a:r>
            <a:endParaRPr lang="en-US" sz="2400" dirty="0"/>
          </a:p>
          <a:p>
            <a:pPr lvl="0">
              <a:lnSpc>
                <a:spcPct val="100000"/>
              </a:lnSpc>
            </a:pPr>
            <a:endParaRPr lang="en-US" dirty="0"/>
          </a:p>
        </p:txBody>
      </p:sp>
      <p:sp>
        <p:nvSpPr>
          <p:cNvPr id="4" name="Slide Number Placeholder 3">
            <a:extLst>
              <a:ext uri="{FF2B5EF4-FFF2-40B4-BE49-F238E27FC236}">
                <a16:creationId xmlns:a16="http://schemas.microsoft.com/office/drawing/2014/main" id="{1B182D28-64A8-4FB0-BD33-AA89E623E032}"/>
              </a:ext>
            </a:extLst>
          </p:cNvPr>
          <p:cNvSpPr>
            <a:spLocks noGrp="1"/>
          </p:cNvSpPr>
          <p:nvPr>
            <p:ph type="sldNum" sz="quarter" idx="12"/>
          </p:nvPr>
        </p:nvSpPr>
        <p:spPr/>
        <p:txBody>
          <a:bodyPr/>
          <a:lstStyle/>
          <a:p>
            <a:fld id="{08E893CD-D6DD-4900-969E-EDDEE1C4A337}" type="slidenum">
              <a:rPr lang="en-US" smtClean="0"/>
              <a:t>7</a:t>
            </a:fld>
            <a:endParaRPr lang="en-US" dirty="0"/>
          </a:p>
        </p:txBody>
      </p:sp>
    </p:spTree>
    <p:extLst>
      <p:ext uri="{BB962C8B-B14F-4D97-AF65-F5344CB8AC3E}">
        <p14:creationId xmlns:p14="http://schemas.microsoft.com/office/powerpoint/2010/main" val="906177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FCC1EE-10F5-4805-8889-43CFBFFF29E5}"/>
              </a:ext>
            </a:extLst>
          </p:cNvPr>
          <p:cNvSpPr>
            <a:spLocks noGrp="1"/>
          </p:cNvSpPr>
          <p:nvPr>
            <p:ph idx="1"/>
          </p:nvPr>
        </p:nvSpPr>
        <p:spPr>
          <a:xfrm>
            <a:off x="1062644" y="681911"/>
            <a:ext cx="10066712" cy="5654566"/>
          </a:xfrm>
        </p:spPr>
        <p:txBody>
          <a:bodyPr>
            <a:normAutofit lnSpcReduction="10000"/>
          </a:bodyPr>
          <a:lstStyle/>
          <a:p>
            <a:r>
              <a:rPr lang="en-AU" b="1" dirty="0"/>
              <a:t>Impact of AB 5 in the industry that relies on independent contractors in CA</a:t>
            </a:r>
            <a:endParaRPr lang="en-US" dirty="0"/>
          </a:p>
          <a:p>
            <a:pPr lvl="0">
              <a:buFont typeface="Wingdings" panose="05000000000000000000" pitchFamily="2" charset="2"/>
              <a:buChar char="Ø"/>
            </a:pPr>
            <a:r>
              <a:rPr lang="en-AU" dirty="0"/>
              <a:t>Burden on employers to classify a worker’s status. </a:t>
            </a:r>
            <a:endParaRPr lang="en-US" dirty="0"/>
          </a:p>
          <a:p>
            <a:pPr lvl="0">
              <a:buFont typeface="Wingdings" panose="05000000000000000000" pitchFamily="2" charset="2"/>
              <a:buChar char="Ø"/>
            </a:pPr>
            <a:r>
              <a:rPr lang="en-AU" dirty="0"/>
              <a:t>Difficult to legally classify workers as independent contractors. </a:t>
            </a:r>
          </a:p>
          <a:p>
            <a:pPr lvl="1">
              <a:buFont typeface="Wingdings" panose="05000000000000000000" pitchFamily="2" charset="2"/>
              <a:buChar char="Ø"/>
            </a:pPr>
            <a:r>
              <a:rPr lang="en-US" dirty="0"/>
              <a:t>Costs of designating “employee”: unemployment and workers comp benefits, accrued sick time, accurate wage statements, reimbursement of necessary expenses, etc. etc.</a:t>
            </a:r>
          </a:p>
          <a:p>
            <a:pPr lvl="0">
              <a:buFont typeface="Wingdings" panose="05000000000000000000" pitchFamily="2" charset="2"/>
              <a:buChar char="Ø"/>
            </a:pPr>
            <a:r>
              <a:rPr lang="en-AU" dirty="0"/>
              <a:t>Requirement to assess and restructure operating business models. </a:t>
            </a:r>
            <a:endParaRPr lang="en-US" dirty="0"/>
          </a:p>
          <a:p>
            <a:pPr lvl="0">
              <a:buFont typeface="Wingdings" panose="05000000000000000000" pitchFamily="2" charset="2"/>
              <a:buChar char="Ø"/>
            </a:pPr>
            <a:r>
              <a:rPr lang="en-AU" dirty="0"/>
              <a:t>Workers may be forced to make changes or seek other employment opportunities. </a:t>
            </a:r>
            <a:endParaRPr lang="en-US" dirty="0"/>
          </a:p>
          <a:p>
            <a:pPr lvl="0">
              <a:buFont typeface="Wingdings" panose="05000000000000000000" pitchFamily="2" charset="2"/>
              <a:buChar char="Ø"/>
            </a:pPr>
            <a:r>
              <a:rPr lang="en-AU" dirty="0"/>
              <a:t>Forced reduction of workforce.</a:t>
            </a:r>
            <a:endParaRPr lang="en-US" dirty="0"/>
          </a:p>
          <a:p>
            <a:pPr lvl="0">
              <a:buFont typeface="Wingdings" panose="05000000000000000000" pitchFamily="2" charset="2"/>
              <a:buChar char="Ø"/>
            </a:pPr>
            <a:r>
              <a:rPr lang="en-AU" dirty="0"/>
              <a:t>Increased lawsuits to change work status/reclassification. </a:t>
            </a:r>
            <a:endParaRPr lang="en-US" dirty="0"/>
          </a:p>
          <a:p>
            <a:pPr lvl="0">
              <a:buFont typeface="Wingdings" panose="05000000000000000000" pitchFamily="2" charset="2"/>
              <a:buChar char="Ø"/>
            </a:pPr>
            <a:r>
              <a:rPr lang="en-AU" dirty="0"/>
              <a:t>AB 5 curtails the freedom of Californians to earn income when, where, and how they want as independent contractors.</a:t>
            </a:r>
            <a:endParaRPr lang="en-US" dirty="0"/>
          </a:p>
          <a:p>
            <a:pPr lvl="0">
              <a:buFont typeface="Wingdings" panose="05000000000000000000" pitchFamily="2" charset="2"/>
              <a:buChar char="Ø"/>
            </a:pPr>
            <a:r>
              <a:rPr lang="en-AU" dirty="0"/>
              <a:t>Restricts accessing work on app-based rideshare and delivery network platforms forcing the drivers to rigid employment schedules against their preference.</a:t>
            </a:r>
            <a:endParaRPr lang="en-US" dirty="0"/>
          </a:p>
          <a:p>
            <a:pPr lvl="0">
              <a:buFont typeface="Wingdings" panose="05000000000000000000" pitchFamily="2" charset="2"/>
              <a:buChar char="Ø"/>
            </a:pPr>
            <a:r>
              <a:rPr lang="en-AU" dirty="0"/>
              <a:t>Eliminates hundreds of thousands of work opportunities, including part-time flexible employment, multiple jobs etc.</a:t>
            </a:r>
            <a:endParaRPr lang="en-US" dirty="0"/>
          </a:p>
          <a:p>
            <a:pPr>
              <a:lnSpc>
                <a:spcPct val="100000"/>
              </a:lnSpc>
            </a:pPr>
            <a:endParaRPr lang="en-US" dirty="0"/>
          </a:p>
        </p:txBody>
      </p:sp>
      <p:sp>
        <p:nvSpPr>
          <p:cNvPr id="4" name="Slide Number Placeholder 3">
            <a:extLst>
              <a:ext uri="{FF2B5EF4-FFF2-40B4-BE49-F238E27FC236}">
                <a16:creationId xmlns:a16="http://schemas.microsoft.com/office/drawing/2014/main" id="{5E44BD98-1480-4309-B952-AF3262B7B02D}"/>
              </a:ext>
            </a:extLst>
          </p:cNvPr>
          <p:cNvSpPr>
            <a:spLocks noGrp="1"/>
          </p:cNvSpPr>
          <p:nvPr>
            <p:ph type="sldNum" sz="quarter" idx="12"/>
          </p:nvPr>
        </p:nvSpPr>
        <p:spPr/>
        <p:txBody>
          <a:bodyPr/>
          <a:lstStyle/>
          <a:p>
            <a:fld id="{08E893CD-D6DD-4900-969E-EDDEE1C4A337}" type="slidenum">
              <a:rPr lang="en-US" smtClean="0"/>
              <a:t>8</a:t>
            </a:fld>
            <a:endParaRPr lang="en-US" dirty="0"/>
          </a:p>
        </p:txBody>
      </p:sp>
    </p:spTree>
    <p:extLst>
      <p:ext uri="{BB962C8B-B14F-4D97-AF65-F5344CB8AC3E}">
        <p14:creationId xmlns:p14="http://schemas.microsoft.com/office/powerpoint/2010/main" val="212832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BD9CFF-CD60-4A70-837A-679E3F4E64F0}"/>
              </a:ext>
            </a:extLst>
          </p:cNvPr>
          <p:cNvSpPr>
            <a:spLocks noGrp="1"/>
          </p:cNvSpPr>
          <p:nvPr>
            <p:ph idx="1"/>
          </p:nvPr>
        </p:nvSpPr>
        <p:spPr>
          <a:xfrm>
            <a:off x="957072" y="844094"/>
            <a:ext cx="10058400" cy="4962346"/>
          </a:xfrm>
        </p:spPr>
        <p:txBody>
          <a:bodyPr>
            <a:normAutofit/>
          </a:bodyPr>
          <a:lstStyle/>
          <a:p>
            <a:pPr lvl="0">
              <a:lnSpc>
                <a:spcPct val="100000"/>
              </a:lnSpc>
              <a:buFont typeface="Wingdings" panose="05000000000000000000" pitchFamily="2" charset="2"/>
              <a:buChar char="Ø"/>
            </a:pPr>
            <a:r>
              <a:rPr lang="en-AU" dirty="0"/>
              <a:t>Increases challenges and burdens on companies when contractors are required to incorporate and adopt another status such as an employee of their own corporation. </a:t>
            </a:r>
            <a:endParaRPr lang="en-US" dirty="0"/>
          </a:p>
          <a:p>
            <a:pPr lvl="0">
              <a:lnSpc>
                <a:spcPct val="100000"/>
              </a:lnSpc>
              <a:buFont typeface="Wingdings" panose="05000000000000000000" pitchFamily="2" charset="2"/>
              <a:buChar char="Ø"/>
            </a:pPr>
            <a:r>
              <a:rPr lang="en-AU" dirty="0"/>
              <a:t>Extends the reach of AB 5 to numerous additional CA employment laws beyond CA wage laws (e.g., workers’ compensation, paid sick leave, unemployment and other protections under the California </a:t>
            </a:r>
            <a:r>
              <a:rPr lang="en-AU" dirty="0" err="1"/>
              <a:t>Labor</a:t>
            </a:r>
            <a:r>
              <a:rPr lang="en-AU" dirty="0"/>
              <a:t> Code). </a:t>
            </a:r>
            <a:endParaRPr lang="en-US" dirty="0"/>
          </a:p>
          <a:p>
            <a:pPr lvl="0">
              <a:lnSpc>
                <a:spcPct val="100000"/>
              </a:lnSpc>
              <a:buFont typeface="Wingdings" panose="05000000000000000000" pitchFamily="2" charset="2"/>
              <a:buChar char="Ø"/>
            </a:pPr>
            <a:r>
              <a:rPr lang="en-AU" dirty="0"/>
              <a:t>Impacts companies’ ability to retain, attract, sustain, and preserve manpower.</a:t>
            </a:r>
            <a:endParaRPr lang="en-US" dirty="0"/>
          </a:p>
          <a:p>
            <a:pPr lvl="0">
              <a:lnSpc>
                <a:spcPct val="100000"/>
              </a:lnSpc>
              <a:buFont typeface="Wingdings" panose="05000000000000000000" pitchFamily="2" charset="2"/>
              <a:buChar char="Ø"/>
            </a:pPr>
            <a:r>
              <a:rPr lang="en-AU" dirty="0"/>
              <a:t>Threatens on-demand services, forced classification as employees, forcing shifts, limiting earnings, eliminating the opportunity to earn.    </a:t>
            </a:r>
            <a:endParaRPr lang="en-US" dirty="0"/>
          </a:p>
          <a:p>
            <a:pPr lvl="0">
              <a:lnSpc>
                <a:spcPct val="100000"/>
              </a:lnSpc>
              <a:buFont typeface="Wingdings" panose="05000000000000000000" pitchFamily="2" charset="2"/>
              <a:buChar char="Ø"/>
            </a:pPr>
            <a:r>
              <a:rPr lang="en-AU" dirty="0"/>
              <a:t>Increases formation of new corporations and limited liability companies as AB 5 exempts businesses providing services to other businesses under certain conditions.</a:t>
            </a:r>
            <a:endParaRPr lang="en-US" dirty="0"/>
          </a:p>
        </p:txBody>
      </p:sp>
      <p:sp>
        <p:nvSpPr>
          <p:cNvPr id="4" name="Slide Number Placeholder 3">
            <a:extLst>
              <a:ext uri="{FF2B5EF4-FFF2-40B4-BE49-F238E27FC236}">
                <a16:creationId xmlns:a16="http://schemas.microsoft.com/office/drawing/2014/main" id="{1D2131BA-523A-4522-9224-31FD410911C1}"/>
              </a:ext>
            </a:extLst>
          </p:cNvPr>
          <p:cNvSpPr>
            <a:spLocks noGrp="1"/>
          </p:cNvSpPr>
          <p:nvPr>
            <p:ph type="sldNum" sz="quarter" idx="12"/>
          </p:nvPr>
        </p:nvSpPr>
        <p:spPr>
          <a:xfrm>
            <a:off x="9900458" y="6459785"/>
            <a:ext cx="1312025" cy="365125"/>
          </a:xfrm>
        </p:spPr>
        <p:txBody>
          <a:bodyPr/>
          <a:lstStyle/>
          <a:p>
            <a:fld id="{08E893CD-D6DD-4900-969E-EDDEE1C4A337}" type="slidenum">
              <a:rPr lang="en-US" smtClean="0"/>
              <a:t>9</a:t>
            </a:fld>
            <a:endParaRPr lang="en-US" dirty="0"/>
          </a:p>
        </p:txBody>
      </p:sp>
    </p:spTree>
    <p:extLst>
      <p:ext uri="{BB962C8B-B14F-4D97-AF65-F5344CB8AC3E}">
        <p14:creationId xmlns:p14="http://schemas.microsoft.com/office/powerpoint/2010/main" val="329011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14467</TotalTime>
  <Words>8591</Words>
  <Application>Microsoft Office PowerPoint</Application>
  <PresentationFormat>Widescreen</PresentationFormat>
  <Paragraphs>537</Paragraphs>
  <Slides>56</Slides>
  <Notes>32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56</vt:i4>
      </vt:variant>
    </vt:vector>
  </HeadingPairs>
  <TitlesOfParts>
    <vt:vector size="65" baseType="lpstr">
      <vt:lpstr>Abadi Extra Light</vt:lpstr>
      <vt:lpstr>Arial</vt:lpstr>
      <vt:lpstr>Arial</vt:lpstr>
      <vt:lpstr>Calibri</vt:lpstr>
      <vt:lpstr>Calibri Light</vt:lpstr>
      <vt:lpstr>Century Schoolbook</vt:lpstr>
      <vt:lpstr>Times New Roman</vt:lpstr>
      <vt:lpstr>Wingdings</vt:lpstr>
      <vt:lpstr>Retrospect</vt:lpstr>
      <vt:lpstr>AB-5 Action Update:   The Latest Rulings Impacting California’s Evolving Legal Landscape</vt:lpstr>
      <vt:lpstr>PowerPoint Presentation</vt:lpstr>
      <vt:lpstr>CONFIDENTIALITY </vt:lpstr>
      <vt:lpstr>OVERVIEW: </vt:lpstr>
      <vt:lpstr>California Assembly Bill 5</vt:lpstr>
      <vt:lpstr>California Assembly Bill 5 (AB-5)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Preliminary Injunction </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California Assembly Bill 51  (AB 51)</vt:lpstr>
      <vt:lpstr>PowerPoint Presentation</vt:lpstr>
      <vt:lpstr>PowerPoint Presentation</vt:lpstr>
      <vt:lpstr>PowerPoint Presentation</vt:lpstr>
      <vt:lpstr>AB 51 IMACT AND EXCEPTIONS</vt:lpstr>
      <vt:lpstr>PowerPoint Presentation</vt:lpstr>
      <vt:lpstr>PowerPoint Presentation</vt:lpstr>
      <vt:lpstr>PowerPoint Presentation</vt:lpstr>
      <vt:lpstr>ENFORCEMENT OF AB 5 AND AB 51 ARE TEMPORARILY RESTRAINED</vt:lpstr>
      <vt:lpstr>PowerPoint Presentation</vt:lpstr>
      <vt:lpstr>PowerPoint Presentation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IWLA CALIFORNIA SPRING MEETING &amp; ISSUE UDPATE</dc:title>
  <dc:creator>Nancy Droege</dc:creator>
  <cp:lastModifiedBy>Brett Ferguson</cp:lastModifiedBy>
  <cp:revision>207</cp:revision>
  <dcterms:created xsi:type="dcterms:W3CDTF">2019-05-22T19:32:46Z</dcterms:created>
  <dcterms:modified xsi:type="dcterms:W3CDTF">2020-08-13T17:29:40Z</dcterms:modified>
</cp:coreProperties>
</file>